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5"/>
  </p:notesMasterIdLst>
  <p:sldIdLst>
    <p:sldId id="256" r:id="rId5"/>
    <p:sldId id="257" r:id="rId6"/>
    <p:sldId id="311" r:id="rId7"/>
    <p:sldId id="259" r:id="rId8"/>
    <p:sldId id="314" r:id="rId9"/>
    <p:sldId id="260" r:id="rId10"/>
    <p:sldId id="312" r:id="rId11"/>
    <p:sldId id="316" r:id="rId12"/>
    <p:sldId id="313" r:id="rId13"/>
    <p:sldId id="31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312"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36807-C489-43D7-8CDF-1AB6DEBC1B85}" type="datetimeFigureOut">
              <a:rPr lang="en-CA" smtClean="0"/>
              <a:t>2025-02-13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696D4-6CCC-413F-BFBB-5986B0BB243A}" type="slidenum">
              <a:rPr lang="en-CA" smtClean="0"/>
              <a:t>‹#›</a:t>
            </a:fld>
            <a:endParaRPr lang="en-CA"/>
          </a:p>
        </p:txBody>
      </p:sp>
    </p:spTree>
    <p:extLst>
      <p:ext uri="{BB962C8B-B14F-4D97-AF65-F5344CB8AC3E}">
        <p14:creationId xmlns:p14="http://schemas.microsoft.com/office/powerpoint/2010/main" val="262547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conduck.com/sets/brand-icons-by-ryan-dimasci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laticon.com/free-icons/construction-and-tool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flaticon.com/free-icons/collaboration" TargetMode="External"/><Relationship Id="rId4" Type="http://schemas.openxmlformats.org/officeDocument/2006/relationships/hyperlink" Target="https://www.flaticon.com/free-icons/real-esta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photo/photo-of-scattered-playing-cards-6664193/"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pexels.com/photo/a-gambler-holding-playing-cards-7594302/" TargetMode="External"/><Relationship Id="rId5" Type="http://schemas.openxmlformats.org/officeDocument/2006/relationships/hyperlink" Target="https://www.pexels.com/photo/person-playing-poker-1871508/" TargetMode="External"/><Relationship Id="rId4" Type="http://schemas.openxmlformats.org/officeDocument/2006/relationships/hyperlink" Target="https://www.pexels.com/photo/photo-of-a-casino-neon-signage-14355782/"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reamstime.com/royalty-free-stock-images-shopping-cart-supermarket-transition-shelves-image3070125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pload.wikimedia.org/wikipedia/commons/2/2c/Maple_leaf_transparent.p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and welcome to a brief introduction to React. In this presentation we will be discussing what React is, how it works and the core features that it provides, how it is used, and how it may benefit the Canadian Army. Please note that this presentation does not delve into the technical aspects of React, so there will be no examples or breakdowns of any code, and technical terms will be avoided as best as possible unless the context absolutely demands them. With that said, there is still a lot of material to cover, and I am excited to accompany you on this journey of learning about how this relatively new and widespread technology can benefit your day-to-day interactions in the virtual space.   </a:t>
            </a:r>
          </a:p>
          <a:p>
            <a:endParaRPr lang="en-CA" dirty="0"/>
          </a:p>
          <a:p>
            <a:r>
              <a:rPr lang="en-CA" dirty="0"/>
              <a:t>React logo: </a:t>
            </a:r>
            <a:r>
              <a:rPr lang="en-US" sz="1200" dirty="0"/>
              <a:t>, </a:t>
            </a:r>
            <a:r>
              <a:rPr lang="en-US" sz="1200" dirty="0">
                <a:hlinkClick r:id="rId3"/>
              </a:rPr>
              <a:t>https://iconduck.com/sets/brand-icons-by-ryan-dimascio</a:t>
            </a:r>
            <a:endParaRPr lang="en-CA" dirty="0"/>
          </a:p>
        </p:txBody>
      </p:sp>
      <p:sp>
        <p:nvSpPr>
          <p:cNvPr id="4" name="Slide Number Placeholder 3"/>
          <p:cNvSpPr>
            <a:spLocks noGrp="1"/>
          </p:cNvSpPr>
          <p:nvPr>
            <p:ph type="sldNum" sz="quarter" idx="5"/>
          </p:nvPr>
        </p:nvSpPr>
        <p:spPr/>
        <p:txBody>
          <a:bodyPr/>
          <a:lstStyle/>
          <a:p>
            <a:fld id="{ACD696D4-6CCC-413F-BFBB-5986B0BB243A}" type="slidenum">
              <a:rPr lang="en-CA" smtClean="0"/>
              <a:t>1</a:t>
            </a:fld>
            <a:endParaRPr lang="en-CA"/>
          </a:p>
        </p:txBody>
      </p:sp>
    </p:spTree>
    <p:extLst>
      <p:ext uri="{BB962C8B-B14F-4D97-AF65-F5344CB8AC3E}">
        <p14:creationId xmlns:p14="http://schemas.microsoft.com/office/powerpoint/2010/main" val="190196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 for listening to my presentation about React, I hope that you found it educational and it provided some salient points regarding why React would be a good fit for the Canadian Army. If you wish to do a deep dive on some of the information presented here, please refer to the list of references provided on this screen. I look forward to accompanying you on further educational journeys about topics such as the Gemini AI Model. </a:t>
            </a:r>
          </a:p>
        </p:txBody>
      </p:sp>
      <p:sp>
        <p:nvSpPr>
          <p:cNvPr id="4" name="Slide Number Placeholder 3"/>
          <p:cNvSpPr>
            <a:spLocks noGrp="1"/>
          </p:cNvSpPr>
          <p:nvPr>
            <p:ph type="sldNum" sz="quarter" idx="5"/>
          </p:nvPr>
        </p:nvSpPr>
        <p:spPr/>
        <p:txBody>
          <a:bodyPr/>
          <a:lstStyle/>
          <a:p>
            <a:fld id="{ACD696D4-6CCC-413F-BFBB-5986B0BB243A}" type="slidenum">
              <a:rPr lang="en-CA" smtClean="0"/>
              <a:t>10</a:t>
            </a:fld>
            <a:endParaRPr lang="en-CA"/>
          </a:p>
        </p:txBody>
      </p:sp>
    </p:spTree>
    <p:extLst>
      <p:ext uri="{BB962C8B-B14F-4D97-AF65-F5344CB8AC3E}">
        <p14:creationId xmlns:p14="http://schemas.microsoft.com/office/powerpoint/2010/main" val="243951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React is a free and open-source technology developed and maintained by Meta, its used for web development and web-based applications. It excels at breaking down complex information into smaller, more manageable parts. This component-based architecture or design is a core principle of React, and it provides solutions for developers to quickly build websites by focusing on the reusability of parts and offering standardized methods for doing things. By deconstructing large problems into smaller ones and reusing solutions, this component-based design also effectively provides a platform conducive to collaboration as many developers can simultaneously work on separate building blocks that eventually come together to form the whole structure. React is also great at handling situations where the UI, or what the user sees, is very dynamic and constantly changing, because it knows when to update the elements on the screen, or ‘react’ to changes in the underlying data. We will touch upon these aspects of React more later in the presentation and explain how they work but first let’s learn about how React came to be and understand its role in modern web development.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Icons used: </a:t>
            </a:r>
            <a:r>
              <a:rPr lang="en-US" sz="1200" dirty="0">
                <a:effectLst/>
                <a:hlinkClick r:id="rId3"/>
              </a:rPr>
              <a:t>Construction and tools icons created by </a:t>
            </a:r>
            <a:r>
              <a:rPr lang="en-US" sz="1200" dirty="0" err="1">
                <a:effectLst/>
                <a:hlinkClick r:id="rId3"/>
              </a:rPr>
              <a:t>sandiatresna</a:t>
            </a:r>
            <a:r>
              <a:rPr lang="en-US" sz="1200" dirty="0">
                <a:effectLst/>
                <a:hlinkClick r:id="rId3"/>
              </a:rPr>
              <a:t> – </a:t>
            </a:r>
            <a:r>
              <a:rPr lang="en-US" sz="1200" dirty="0" err="1">
                <a:effectLst/>
                <a:hlinkClick r:id="rId3"/>
              </a:rPr>
              <a:t>Flaticon</a:t>
            </a:r>
            <a:r>
              <a:rPr lang="en-US" sz="1200" dirty="0"/>
              <a:t>, </a:t>
            </a:r>
            <a:r>
              <a:rPr lang="en-US" sz="1200" dirty="0">
                <a:hlinkClick r:id="rId4"/>
              </a:rPr>
              <a:t>Real estate icons created by </a:t>
            </a:r>
            <a:r>
              <a:rPr lang="en-US" sz="1200" dirty="0" err="1">
                <a:hlinkClick r:id="rId4"/>
              </a:rPr>
              <a:t>Smashicons</a:t>
            </a:r>
            <a:r>
              <a:rPr lang="en-US" sz="1200" dirty="0">
                <a:hlinkClick r:id="rId4"/>
              </a:rPr>
              <a:t> – </a:t>
            </a:r>
            <a:r>
              <a:rPr lang="en-US" sz="1200" dirty="0" err="1">
                <a:hlinkClick r:id="rId4"/>
              </a:rPr>
              <a:t>Flaticon</a:t>
            </a:r>
            <a:r>
              <a:rPr lang="en-US" sz="1200" dirty="0"/>
              <a:t>, </a:t>
            </a:r>
            <a:r>
              <a:rPr lang="en-US" sz="1200" dirty="0">
                <a:hlinkClick r:id="rId5"/>
              </a:rPr>
              <a:t>Collaboration icons created by </a:t>
            </a:r>
            <a:r>
              <a:rPr lang="en-US" sz="1200" dirty="0" err="1">
                <a:hlinkClick r:id="rId5"/>
              </a:rPr>
              <a:t>Freepik</a:t>
            </a:r>
            <a:r>
              <a:rPr lang="en-US" sz="1200" dirty="0">
                <a:hlinkClick r:id="rId5"/>
              </a:rPr>
              <a:t> – </a:t>
            </a:r>
            <a:r>
              <a:rPr lang="en-US" sz="1200" dirty="0" err="1">
                <a:hlinkClick r:id="rId5"/>
              </a:rPr>
              <a:t>Flaticon</a:t>
            </a:r>
            <a:r>
              <a:rPr lang="en-US" sz="1200" dirty="0"/>
              <a:t>, </a:t>
            </a:r>
            <a:endParaRPr lang="pt-BR" sz="1200" dirty="0"/>
          </a:p>
          <a:p>
            <a:endParaRPr lang="en-CA" dirty="0"/>
          </a:p>
        </p:txBody>
      </p:sp>
      <p:sp>
        <p:nvSpPr>
          <p:cNvPr id="4" name="Slide Number Placeholder 3"/>
          <p:cNvSpPr>
            <a:spLocks noGrp="1"/>
          </p:cNvSpPr>
          <p:nvPr>
            <p:ph type="sldNum" sz="quarter" idx="5"/>
          </p:nvPr>
        </p:nvSpPr>
        <p:spPr/>
        <p:txBody>
          <a:bodyPr/>
          <a:lstStyle/>
          <a:p>
            <a:fld id="{ACD696D4-6CCC-413F-BFBB-5986B0BB243A}" type="slidenum">
              <a:rPr lang="en-CA" smtClean="0"/>
              <a:t>2</a:t>
            </a:fld>
            <a:endParaRPr lang="en-CA"/>
          </a:p>
        </p:txBody>
      </p:sp>
    </p:spTree>
    <p:extLst>
      <p:ext uri="{BB962C8B-B14F-4D97-AF65-F5344CB8AC3E}">
        <p14:creationId xmlns:p14="http://schemas.microsoft.com/office/powerpoint/2010/main" val="361199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br>
              <a:rPr lang="en-US" dirty="0"/>
            </a:br>
            <a:br>
              <a:rPr lang="en-US" dirty="0"/>
            </a:br>
            <a:r>
              <a:rPr lang="en-US" dirty="0"/>
              <a:t>React was originally created by Jordan Walke, a software engineer at Meta (then known as Facebook) in response to the need to develop user interfaces that were faster, more dynamic, and more responsive and easier to manage than the current technology. An early protype version of it emerged in 2011 and was known as “</a:t>
            </a:r>
            <a:r>
              <a:rPr lang="en-US" dirty="0" err="1"/>
              <a:t>FaxJS</a:t>
            </a:r>
            <a:r>
              <a:rPr lang="en-US" dirty="0"/>
              <a:t>”. That same year, React was first deployed on Facebook’s news feed.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Facebook acquired Instagram and used React to build its website, and React was officially presented at the </a:t>
            </a:r>
            <a:r>
              <a:rPr lang="en-US" dirty="0" err="1"/>
              <a:t>JSConf</a:t>
            </a:r>
            <a:r>
              <a:rPr lang="en-US" dirty="0"/>
              <a:t> US (United States JavaScript Conference) in 2013 where it was open-sourced to the public, meaning it was freely distributed and made available to use. A world tour was commenced in 2014 with the purpose of promoting its use and in 2015 its use was adopted by big companies like Netflix and </a:t>
            </a:r>
            <a:r>
              <a:rPr lang="en-US" dirty="0" err="1"/>
              <a:t>AirBNB</a:t>
            </a:r>
            <a:r>
              <a:rPr lang="en-US" dirty="0"/>
              <a:t>. That same year, React Native, which was started in 2013 as Facebook’s internal Hackathon project and used to develop web apps for specific operating systems such as android and iOS mobile devices was also freely released to the public through GitHub. </a:t>
            </a:r>
            <a:br>
              <a:rPr lang="en-US" dirty="0"/>
            </a:br>
            <a:r>
              <a:rPr lang="en-US" dirty="0"/>
              <a:t>In 2017, React version 16 was released, completely rewriting the core algorithm to introduce features such as the Virtual DOM which will be discussed in detail later on. The outcome was huge improvements to the performance, responsiveness, scalability and rendering of complex applications. </a:t>
            </a:r>
            <a:br>
              <a:rPr lang="en-US" dirty="0"/>
            </a:br>
            <a:r>
              <a:rPr lang="en-US" dirty="0"/>
              <a:t>React continued to be supported in the following years as new versions were released to the public, and now almost 12 years later it remains one of the most used tools among developers worldwide  </a:t>
            </a:r>
            <a:br>
              <a:rPr lang="en-US" dirty="0"/>
            </a:br>
            <a:endParaRPr lang="en-US" dirty="0"/>
          </a:p>
        </p:txBody>
      </p:sp>
      <p:sp>
        <p:nvSpPr>
          <p:cNvPr id="4" name="Slide Number Placeholder 3"/>
          <p:cNvSpPr>
            <a:spLocks noGrp="1"/>
          </p:cNvSpPr>
          <p:nvPr>
            <p:ph type="sldNum" sz="quarter" idx="5"/>
          </p:nvPr>
        </p:nvSpPr>
        <p:spPr/>
        <p:txBody>
          <a:bodyPr/>
          <a:lstStyle/>
          <a:p>
            <a:fld id="{B68D2766-C49B-4C1A-9FEE-6F146754B02B}" type="slidenum">
              <a:rPr lang="en-US" smtClean="0"/>
              <a:t>3</a:t>
            </a:fld>
            <a:endParaRPr lang="en-US"/>
          </a:p>
        </p:txBody>
      </p:sp>
    </p:spTree>
    <p:extLst>
      <p:ext uri="{BB962C8B-B14F-4D97-AF65-F5344CB8AC3E}">
        <p14:creationId xmlns:p14="http://schemas.microsoft.com/office/powerpoint/2010/main" val="44812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React has remained popular and widespread over the years. In a global poll of over 48,000 software developers by Stack Overflow, React ranked 2</a:t>
            </a:r>
            <a:r>
              <a:rPr lang="en-CA" baseline="30000" dirty="0"/>
              <a:t>nd</a:t>
            </a:r>
            <a:r>
              <a:rPr lang="en-CA" dirty="0"/>
              <a:t> most used with almost 40% of respondents using it in 2024. </a:t>
            </a:r>
            <a:br>
              <a:rPr lang="en-CA" dirty="0"/>
            </a:br>
            <a:br>
              <a:rPr lang="en-CA" dirty="0"/>
            </a:br>
            <a:r>
              <a:rPr lang="en-CA" dirty="0"/>
              <a:t>https://survey.stackoverflow.co/2024/technology#most-popular-technologies-webframe</a:t>
            </a:r>
            <a:br>
              <a:rPr lang="en-CA" dirty="0"/>
            </a:br>
            <a:br>
              <a:rPr lang="en-CA" dirty="0"/>
            </a:br>
            <a:r>
              <a:rPr lang="en-CA" dirty="0"/>
              <a:t>https://www.statista.com/statistics/1124699/worldwide-developer-survey-most-used-frameworks-web/</a:t>
            </a:r>
          </a:p>
        </p:txBody>
      </p:sp>
      <p:sp>
        <p:nvSpPr>
          <p:cNvPr id="4" name="Slide Number Placeholder 3"/>
          <p:cNvSpPr>
            <a:spLocks noGrp="1"/>
          </p:cNvSpPr>
          <p:nvPr>
            <p:ph type="sldNum" sz="quarter" idx="5"/>
          </p:nvPr>
        </p:nvSpPr>
        <p:spPr/>
        <p:txBody>
          <a:bodyPr/>
          <a:lstStyle/>
          <a:p>
            <a:fld id="{ACD696D4-6CCC-413F-BFBB-5986B0BB243A}" type="slidenum">
              <a:rPr lang="en-CA" smtClean="0"/>
              <a:t>4</a:t>
            </a:fld>
            <a:endParaRPr lang="en-CA"/>
          </a:p>
        </p:txBody>
      </p:sp>
    </p:spTree>
    <p:extLst>
      <p:ext uri="{BB962C8B-B14F-4D97-AF65-F5344CB8AC3E}">
        <p14:creationId xmlns:p14="http://schemas.microsoft.com/office/powerpoint/2010/main" val="386330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Additional trends corroborate the ongoing popularity of React, such as this data taken from Stack Overflow, a question-and-answer website for programmers, demonstrating that compared to other similar tools, React consistently generates more engagement on a monthly basis.</a:t>
            </a:r>
          </a:p>
          <a:p>
            <a:endParaRPr lang="en-CA" dirty="0"/>
          </a:p>
          <a:p>
            <a:r>
              <a:rPr lang="en-CA" dirty="0"/>
              <a:t>As of June 19, 2024, more than 22 million repositories on GitHub, a place where people store their files and code related to a project, use React.</a:t>
            </a:r>
          </a:p>
        </p:txBody>
      </p:sp>
      <p:sp>
        <p:nvSpPr>
          <p:cNvPr id="4" name="Slide Number Placeholder 3"/>
          <p:cNvSpPr>
            <a:spLocks noGrp="1"/>
          </p:cNvSpPr>
          <p:nvPr>
            <p:ph type="sldNum" sz="quarter" idx="5"/>
          </p:nvPr>
        </p:nvSpPr>
        <p:spPr/>
        <p:txBody>
          <a:bodyPr/>
          <a:lstStyle/>
          <a:p>
            <a:fld id="{ACD696D4-6CCC-413F-BFBB-5986B0BB243A}" type="slidenum">
              <a:rPr lang="en-CA" smtClean="0"/>
              <a:t>5</a:t>
            </a:fld>
            <a:endParaRPr lang="en-CA"/>
          </a:p>
        </p:txBody>
      </p:sp>
    </p:spTree>
    <p:extLst>
      <p:ext uri="{BB962C8B-B14F-4D97-AF65-F5344CB8AC3E}">
        <p14:creationId xmlns:p14="http://schemas.microsoft.com/office/powerpoint/2010/main" val="350798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why is React so popular? Let's briefly examine the core features that React is based on and what it offers. Earlier, we stated that React uses Component Based Architecture, but what exactly does that mean? React takes the development of something large, like an application, and decomposes it into smaller parts, or components. Those components are then also broken down into smaller components, and so on. A component can be something as simple as an image or a card, serving a specific purpose or function and intended to be reusable throughout the app. In fact, lets expand upon the card analogy. Say instead of building an app, you are building a casino. That casino will have many different games, or components, such as Blackjack, Poker, Slots, and so on. Each of those will be made up of their own parts and have their own rules on how to play. In order to play Texas </a:t>
            </a:r>
            <a:r>
              <a:rPr lang="en-CA" dirty="0" err="1"/>
              <a:t>Hold’em</a:t>
            </a:r>
            <a:r>
              <a:rPr lang="en-CA" dirty="0"/>
              <a:t>, there must exist a group of players who each possess a hand of cards. The winner of the game is defined by the who has the best hand of cards and still remains in the game, but a hand is also made up of individual cards which have their own defined appearance, and rules  </a:t>
            </a:r>
            <a:br>
              <a:rPr lang="en-CA" dirty="0"/>
            </a:br>
            <a:br>
              <a:rPr lang="en-CA" dirty="0"/>
            </a:br>
            <a:r>
              <a:rPr lang="en-CA" dirty="0"/>
              <a:t>Images: </a:t>
            </a:r>
            <a:r>
              <a:rPr lang="pt-BR" sz="1200" dirty="0">
                <a:hlinkClick r:id="rId3"/>
              </a:rPr>
              <a:t>https://www.pexels.com/photo/photo-of-scattered-playing-cards-6664193/</a:t>
            </a:r>
            <a:r>
              <a:rPr lang="pt-BR" sz="1200" dirty="0"/>
              <a:t>, </a:t>
            </a:r>
            <a:r>
              <a:rPr lang="pt-BR" sz="1200" dirty="0">
                <a:hlinkClick r:id="rId4"/>
              </a:rPr>
              <a:t>https://www.pexels.com/photo/photo-of-a-casino-neon-signage-1435578, 2/</a:t>
            </a:r>
            <a:r>
              <a:rPr lang="pt-BR" sz="1200" dirty="0"/>
              <a:t>, </a:t>
            </a:r>
            <a:r>
              <a:rPr lang="en-US" sz="1200" dirty="0">
                <a:hlinkClick r:id="rId5"/>
              </a:rPr>
              <a:t>https://www.pexels.com/photo/person-playing-poker-1871508/</a:t>
            </a:r>
            <a:r>
              <a:rPr lang="en-US" sz="1200" dirty="0"/>
              <a:t>, </a:t>
            </a:r>
            <a:r>
              <a:rPr lang="en-US" sz="1200" dirty="0">
                <a:hlinkClick r:id="rId6"/>
              </a:rPr>
              <a:t>https://www.pexels.com/photo/a-gambler-holding-playing-cards-7594302/</a:t>
            </a:r>
            <a:endParaRPr lang="en-CA" dirty="0"/>
          </a:p>
        </p:txBody>
      </p:sp>
      <p:sp>
        <p:nvSpPr>
          <p:cNvPr id="4" name="Slide Number Placeholder 3"/>
          <p:cNvSpPr>
            <a:spLocks noGrp="1"/>
          </p:cNvSpPr>
          <p:nvPr>
            <p:ph type="sldNum" sz="quarter" idx="5"/>
          </p:nvPr>
        </p:nvSpPr>
        <p:spPr/>
        <p:txBody>
          <a:bodyPr/>
          <a:lstStyle/>
          <a:p>
            <a:fld id="{ACD696D4-6CCC-413F-BFBB-5986B0BB243A}" type="slidenum">
              <a:rPr lang="en-CA" smtClean="0"/>
              <a:t>6</a:t>
            </a:fld>
            <a:endParaRPr lang="en-CA"/>
          </a:p>
        </p:txBody>
      </p:sp>
    </p:spTree>
    <p:extLst>
      <p:ext uri="{BB962C8B-B14F-4D97-AF65-F5344CB8AC3E}">
        <p14:creationId xmlns:p14="http://schemas.microsoft.com/office/powerpoint/2010/main" val="371474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other core feature of React I would like to introduce is the Virtual DOM. DOM stands for Document Object Module, now I said I wasn’t going to get into technical explanations so instead I’ll just state why this is important and give a real-world analogy to how it works. It’s intended to reduce rendering time, the delay between when something on the website you’re viewing is changed and when you can see the change. It does this by keeping a lightweight virtual representation of what the contents of what you’re seeing should look like, and compares them with what it previously looked like. When differences are identified, meaning something changed, it makes only the necessary changes to the content you’re actually seeing by a process called reconciliation. A practical example how this works would be like going to the supermarket with a shopping list of items to purchase, each time you want to add or remove an item you wouldn’t just go buy everything again since that would be slow and wasteful. Instead you update your shopping list and go buy only the new items that you need.  The Virtual DOM is like the shopping list and the supermarket is the actual website, it keeps track of the changes and only the necessary parts are updated rather than the whole thing, making everything quicker and more efficient. </a:t>
            </a:r>
          </a:p>
          <a:p>
            <a:endParaRPr lang="en-CA" dirty="0"/>
          </a:p>
          <a:p>
            <a:r>
              <a:rPr lang="en-CA" dirty="0"/>
              <a:t>Image: </a:t>
            </a:r>
            <a:r>
              <a:rPr lang="pt-BR" sz="1200" dirty="0">
                <a:hlinkClick r:id="rId3"/>
              </a:rPr>
              <a:t>https://www.dreamstime.com/royalty-free-stock-images-shopping-cart-supermarket-transition-shelves-image30701259</a:t>
            </a:r>
            <a:endParaRPr lang="en-CA" dirty="0"/>
          </a:p>
        </p:txBody>
      </p:sp>
      <p:sp>
        <p:nvSpPr>
          <p:cNvPr id="4" name="Slide Number Placeholder 3"/>
          <p:cNvSpPr>
            <a:spLocks noGrp="1"/>
          </p:cNvSpPr>
          <p:nvPr>
            <p:ph type="sldNum" sz="quarter" idx="5"/>
          </p:nvPr>
        </p:nvSpPr>
        <p:spPr/>
        <p:txBody>
          <a:bodyPr/>
          <a:lstStyle/>
          <a:p>
            <a:fld id="{ACD696D4-6CCC-413F-BFBB-5986B0BB243A}" type="slidenum">
              <a:rPr lang="en-CA" smtClean="0"/>
              <a:t>7</a:t>
            </a:fld>
            <a:endParaRPr lang="en-CA"/>
          </a:p>
        </p:txBody>
      </p:sp>
    </p:spTree>
    <p:extLst>
      <p:ext uri="{BB962C8B-B14F-4D97-AF65-F5344CB8AC3E}">
        <p14:creationId xmlns:p14="http://schemas.microsoft.com/office/powerpoint/2010/main" val="257885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you’re familiar with React and its core features, here’s an example of a website that was designed using it. What would your needs be as a user who clicks on this website to look for a location to stay? Can you identify some components visible on the screen? </a:t>
            </a:r>
            <a:br>
              <a:rPr lang="en-CA" dirty="0"/>
            </a:br>
            <a:br>
              <a:rPr lang="en-CA" dirty="0"/>
            </a:br>
            <a:r>
              <a:rPr lang="en-CA" dirty="0"/>
              <a:t>While there seem to be many things shown here, there’s also lots of repetition. Here are just some of the components that make up what you see as the website. There’s a gallery of locations with a slide show of photographs, and pertinent information like the location and the rating. Even small things like the Airbnb logo and text or the rating symbol and value are used throughout this website. They aren’t redesigned from scratch or copy and pasted – each instance corresponds to a single component which is reused in different places. When you want to change something, like maybe the spacing between the star symbol and the rating value or how big the filter icons are, you only need to do it in one place within the component itself and it will instantly reflect everywhere else. Also because of the Virtual DOM, whenever you change something that appear on the screen by searching or applying any combination of the filters that you see, its done very quickly because only the locations that you see need to be updated instead of the entire screen.</a:t>
            </a:r>
          </a:p>
        </p:txBody>
      </p:sp>
      <p:sp>
        <p:nvSpPr>
          <p:cNvPr id="4" name="Slide Number Placeholder 3"/>
          <p:cNvSpPr>
            <a:spLocks noGrp="1"/>
          </p:cNvSpPr>
          <p:nvPr>
            <p:ph type="sldNum" sz="quarter" idx="5"/>
          </p:nvPr>
        </p:nvSpPr>
        <p:spPr/>
        <p:txBody>
          <a:bodyPr/>
          <a:lstStyle/>
          <a:p>
            <a:fld id="{ACD696D4-6CCC-413F-BFBB-5986B0BB243A}" type="slidenum">
              <a:rPr lang="en-CA" smtClean="0"/>
              <a:t>8</a:t>
            </a:fld>
            <a:endParaRPr lang="en-CA"/>
          </a:p>
        </p:txBody>
      </p:sp>
    </p:spTree>
    <p:extLst>
      <p:ext uri="{BB962C8B-B14F-4D97-AF65-F5344CB8AC3E}">
        <p14:creationId xmlns:p14="http://schemas.microsoft.com/office/powerpoint/2010/main" val="2278673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React offers many benefits to the Canadian Army. It’s fast loading times and performance optimizations are a stark contrast to the issues that military and civilian members of the army frequently experience with software like Microsoft Power Apps, and it doesn’t need any sort of license or monthly subscription to use. It’s much more flexible, offers greater scalability, and can handle large volumes of data updates, which is perfect for innovation and expansion, such as when an application gets adopted by other Divisions and needs to quickly grow, or to easily be customizable to adapt to changing requirements and new features. It also integrates really well to working with many standardized elements and a well-defined structure and offers many security features, both which strongly align with the Canadian Army.  Unlike Power Apps, it can also be customized to work with any database, meaning it isn’t relegated to using SharePoint or Dataverse for storing data. React presents a strong use case for adoption as the Canadian Army has increasing needs for tools that can build fast, flexible and large-scale apps that can be easily customizable and work across many different </a:t>
            </a:r>
            <a:r>
              <a:rPr lang="en-CA" dirty="0" err="1"/>
              <a:t>plarforms</a:t>
            </a:r>
            <a:r>
              <a:rPr lang="en-CA" dirty="0"/>
              <a:t> databases.</a:t>
            </a:r>
            <a:br>
              <a:rPr lang="en-CA" dirty="0"/>
            </a:br>
            <a:br>
              <a:rPr lang="en-CA" dirty="0"/>
            </a:br>
            <a:r>
              <a:rPr lang="en-CA" dirty="0"/>
              <a:t>Images: </a:t>
            </a:r>
            <a:r>
              <a:rPr lang="en-CA" b="0" i="0" dirty="0">
                <a:solidFill>
                  <a:srgbClr val="374957"/>
                </a:solidFill>
                <a:effectLst/>
                <a:latin typeface="Inter"/>
              </a:rPr>
              <a:t>Designed by </a:t>
            </a:r>
            <a:r>
              <a:rPr lang="en-CA" b="0" i="0" dirty="0" err="1">
                <a:solidFill>
                  <a:srgbClr val="374957"/>
                </a:solidFill>
                <a:effectLst/>
                <a:latin typeface="Inter"/>
              </a:rPr>
              <a:t>Freepik</a:t>
            </a:r>
            <a:r>
              <a:rPr lang="en-CA" b="0" i="0" dirty="0">
                <a:solidFill>
                  <a:srgbClr val="374957"/>
                </a:solidFill>
                <a:effectLst/>
                <a:latin typeface="Inter"/>
              </a:rPr>
              <a:t> (https://www.freepik.com), </a:t>
            </a:r>
            <a:r>
              <a:rPr lang="pt-BR" sz="1200" dirty="0">
                <a:hlinkClick r:id="rId3"/>
              </a:rPr>
              <a:t>https://learn.microsoft.com/</a:t>
            </a:r>
            <a:r>
              <a:rPr lang="pt-BR" sz="1200" dirty="0"/>
              <a:t>, </a:t>
            </a:r>
            <a:r>
              <a:rPr lang="pt-BR" sz="1200" dirty="0">
                <a:hlinkClick r:id="rId4"/>
              </a:rPr>
              <a:t>https://upload.wikimedia.org/wikipedia/commons/2/2c/Maple_leaf_transparent.png</a:t>
            </a:r>
            <a:endParaRPr lang="en-CA" dirty="0"/>
          </a:p>
        </p:txBody>
      </p:sp>
      <p:sp>
        <p:nvSpPr>
          <p:cNvPr id="4" name="Slide Number Placeholder 3"/>
          <p:cNvSpPr>
            <a:spLocks noGrp="1"/>
          </p:cNvSpPr>
          <p:nvPr>
            <p:ph type="sldNum" sz="quarter" idx="5"/>
          </p:nvPr>
        </p:nvSpPr>
        <p:spPr/>
        <p:txBody>
          <a:bodyPr/>
          <a:lstStyle/>
          <a:p>
            <a:fld id="{ACD696D4-6CCC-413F-BFBB-5986B0BB243A}" type="slidenum">
              <a:rPr lang="en-CA" smtClean="0"/>
              <a:t>9</a:t>
            </a:fld>
            <a:endParaRPr lang="en-CA"/>
          </a:p>
        </p:txBody>
      </p:sp>
    </p:spTree>
    <p:extLst>
      <p:ext uri="{BB962C8B-B14F-4D97-AF65-F5344CB8AC3E}">
        <p14:creationId xmlns:p14="http://schemas.microsoft.com/office/powerpoint/2010/main" val="101119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2/12/2025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2/12/2025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odeinstitute.net/global/blog/what-is-react-js/#:~:text=Coding-,React.,source%20community%20now%20maintain%20it" TargetMode="External"/><Relationship Id="rId13" Type="http://schemas.openxmlformats.org/officeDocument/2006/relationships/hyperlink" Target="https://blog.risingstack.com/the-history-of-react-js-on-a-timeline/" TargetMode="External"/><Relationship Id="rId3" Type="http://schemas.openxmlformats.org/officeDocument/2006/relationships/slideLayout" Target="../slideLayouts/slideLayout2.xml"/><Relationship Id="rId7" Type="http://schemas.openxmlformats.org/officeDocument/2006/relationships/hyperlink" Target="https://airbnb.io/" TargetMode="External"/><Relationship Id="rId12" Type="http://schemas.openxmlformats.org/officeDocument/2006/relationships/hyperlink" Target="https://gist.github.com/tkrotoff/b1caa4c3a185629299ec234d2314e190" TargetMode="External"/><Relationship Id="rId17" Type="http://schemas.openxmlformats.org/officeDocument/2006/relationships/image" Target="../media/image2.png"/><Relationship Id="rId2" Type="http://schemas.openxmlformats.org/officeDocument/2006/relationships/audio" Target="../media/media10.m4a"/><Relationship Id="rId16" Type="http://schemas.openxmlformats.org/officeDocument/2006/relationships/hyperlink" Target="https://www.uxpin.com/studio/blog/reactjs-websites-examples/" TargetMode="External"/><Relationship Id="rId1" Type="http://schemas.microsoft.com/office/2007/relationships/media" Target="../media/media10.m4a"/><Relationship Id="rId6" Type="http://schemas.openxmlformats.org/officeDocument/2006/relationships/hyperlink" Target="https://pusher.com/blog/7-things-about-react-16/#asynchronous-rendering" TargetMode="External"/><Relationship Id="rId11" Type="http://schemas.openxmlformats.org/officeDocument/2006/relationships/hyperlink" Target="https://www.goodfirms.co/blog/react-native-development-in-2022" TargetMode="External"/><Relationship Id="rId5" Type="http://schemas.openxmlformats.org/officeDocument/2006/relationships/hyperlink" Target="https://rubygarage.org/blog/websites-built-with-react" TargetMode="External"/><Relationship Id="rId15" Type="http://schemas.openxmlformats.org/officeDocument/2006/relationships/hyperlink" Target="https://survey.stackoverflow.co/2024/technology#most-popular-technologies-webframe" TargetMode="External"/><Relationship Id="rId10" Type="http://schemas.openxmlformats.org/officeDocument/2006/relationships/hyperlink" Target="https://www.trustradius.com/compare-products/powerapps-vs-react#community-pulse" TargetMode="External"/><Relationship Id="rId4" Type="http://schemas.openxmlformats.org/officeDocument/2006/relationships/notesSlide" Target="../notesSlides/notesSlide10.xml"/><Relationship Id="rId9" Type="http://schemas.openxmlformats.org/officeDocument/2006/relationships/hyperlink" Target="https://www.optimalvirtualemployee.com/blog/the-best-guide-to-reactjs-for-beginners/" TargetMode="External"/><Relationship Id="rId14" Type="http://schemas.openxmlformats.org/officeDocument/2006/relationships/hyperlink" Target="https://www.geeksforgeeks.org/reactjs-virtual-d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audio" Target="../media/media3.m4a"/><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2.png"/><Relationship Id="rId2" Type="http://schemas.microsoft.com/office/2007/relationships/media" Target="../media/media3.m4a"/><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notesSlide" Target="../notesSlides/notesSlide3.xml"/><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slideLayout" Target="../slideLayouts/slideLayout6.xml"/><Relationship Id="rId9" Type="http://schemas.openxmlformats.org/officeDocument/2006/relationships/image" Target="../media/image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18.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20.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6.m4a"/><Relationship Id="rId7" Type="http://schemas.openxmlformats.org/officeDocument/2006/relationships/image" Target="../media/image22.jp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2.png"/><Relationship Id="rId5" Type="http://schemas.openxmlformats.org/officeDocument/2006/relationships/notesSlide" Target="../notesSlides/notesSlide6.xml"/><Relationship Id="rId10" Type="http://schemas.openxmlformats.org/officeDocument/2006/relationships/image" Target="../media/image25.jpeg"/><Relationship Id="rId4" Type="http://schemas.openxmlformats.org/officeDocument/2006/relationships/slideLayout" Target="../slideLayouts/slideLayout2.xml"/><Relationship Id="rId9"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6.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28.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7.jp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9.m4a"/><Relationship Id="rId7" Type="http://schemas.openxmlformats.org/officeDocument/2006/relationships/image" Target="../media/image30.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notesSlide" Target="../notesSlides/notesSlide9.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DE51-4B7F-6DBE-4108-5E50335364CB}"/>
              </a:ext>
            </a:extLst>
          </p:cNvPr>
          <p:cNvSpPr>
            <a:spLocks noGrp="1"/>
          </p:cNvSpPr>
          <p:nvPr>
            <p:ph type="ctrTitle"/>
          </p:nvPr>
        </p:nvSpPr>
        <p:spPr/>
        <p:txBody>
          <a:bodyPr/>
          <a:lstStyle/>
          <a:p>
            <a:r>
              <a:rPr lang="en-CA" dirty="0"/>
              <a:t>React</a:t>
            </a:r>
          </a:p>
        </p:txBody>
      </p:sp>
      <p:sp>
        <p:nvSpPr>
          <p:cNvPr id="3" name="Subtitle 2">
            <a:extLst>
              <a:ext uri="{FF2B5EF4-FFF2-40B4-BE49-F238E27FC236}">
                <a16:creationId xmlns:a16="http://schemas.microsoft.com/office/drawing/2014/main" id="{2E4F6607-30C2-FC11-302C-0C2B78187C7F}"/>
              </a:ext>
            </a:extLst>
          </p:cNvPr>
          <p:cNvSpPr>
            <a:spLocks noGrp="1"/>
          </p:cNvSpPr>
          <p:nvPr>
            <p:ph type="subTitle" idx="1"/>
          </p:nvPr>
        </p:nvSpPr>
        <p:spPr/>
        <p:txBody>
          <a:bodyPr/>
          <a:lstStyle/>
          <a:p>
            <a:r>
              <a:rPr lang="en-CA" dirty="0"/>
              <a:t>A Brief Introduction </a:t>
            </a:r>
          </a:p>
          <a:p>
            <a:r>
              <a:rPr lang="en-CA" dirty="0"/>
              <a:t>By Vladislav Zolotukhin </a:t>
            </a:r>
          </a:p>
        </p:txBody>
      </p:sp>
      <p:pic>
        <p:nvPicPr>
          <p:cNvPr id="5" name="Picture 4" descr="A blue and black symbol&#10;&#10;Description automatically generated">
            <a:extLst>
              <a:ext uri="{FF2B5EF4-FFF2-40B4-BE49-F238E27FC236}">
                <a16:creationId xmlns:a16="http://schemas.microsoft.com/office/drawing/2014/main" id="{69703CC9-CA32-23C6-7F3C-15D063752498}"/>
              </a:ext>
            </a:extLst>
          </p:cNvPr>
          <p:cNvPicPr>
            <a:picLocks noChangeAspect="1"/>
          </p:cNvPicPr>
          <p:nvPr/>
        </p:nvPicPr>
        <p:blipFill>
          <a:blip r:embed="rId5"/>
          <a:stretch>
            <a:fillRect/>
          </a:stretch>
        </p:blipFill>
        <p:spPr>
          <a:xfrm>
            <a:off x="4031672" y="1273354"/>
            <a:ext cx="4992345" cy="4443187"/>
          </a:xfrm>
          <a:prstGeom prst="rect">
            <a:avLst/>
          </a:prstGeom>
        </p:spPr>
      </p:pic>
      <p:pic>
        <p:nvPicPr>
          <p:cNvPr id="9" name="Audio 8">
            <a:hlinkClick r:id="" action="ppaction://media"/>
            <a:extLst>
              <a:ext uri="{FF2B5EF4-FFF2-40B4-BE49-F238E27FC236}">
                <a16:creationId xmlns:a16="http://schemas.microsoft.com/office/drawing/2014/main" id="{125969A7-2721-21D9-812B-EA8ACFE162D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5358925"/>
      </p:ext>
    </p:extLst>
  </p:cSld>
  <p:clrMapOvr>
    <a:masterClrMapping/>
  </p:clrMapOvr>
  <mc:AlternateContent xmlns:mc="http://schemas.openxmlformats.org/markup-compatibility/2006">
    <mc:Choice xmlns:p14="http://schemas.microsoft.com/office/powerpoint/2010/main" Requires="p14">
      <p:transition spd="slow" p14:dur="2000" advTm="41816"/>
    </mc:Choice>
    <mc:Fallback>
      <p:transition spd="slow" advTm="41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F062A-1725-671A-96D1-E8328CAFA272}"/>
              </a:ext>
            </a:extLst>
          </p:cNvPr>
          <p:cNvSpPr>
            <a:spLocks noGrp="1"/>
          </p:cNvSpPr>
          <p:nvPr>
            <p:ph type="title"/>
          </p:nvPr>
        </p:nvSpPr>
        <p:spPr/>
        <p:txBody>
          <a:bodyPr/>
          <a:lstStyle/>
          <a:p>
            <a:r>
              <a:rPr lang="en-CA" dirty="0"/>
              <a:t>Thank  You</a:t>
            </a:r>
          </a:p>
        </p:txBody>
      </p:sp>
      <p:sp>
        <p:nvSpPr>
          <p:cNvPr id="3" name="Content Placeholder 2">
            <a:extLst>
              <a:ext uri="{FF2B5EF4-FFF2-40B4-BE49-F238E27FC236}">
                <a16:creationId xmlns:a16="http://schemas.microsoft.com/office/drawing/2014/main" id="{CCE4B73E-62C6-CB13-BC17-B78AE43D049D}"/>
              </a:ext>
            </a:extLst>
          </p:cNvPr>
          <p:cNvSpPr>
            <a:spLocks noGrp="1"/>
          </p:cNvSpPr>
          <p:nvPr>
            <p:ph idx="1"/>
          </p:nvPr>
        </p:nvSpPr>
        <p:spPr/>
        <p:txBody>
          <a:bodyPr>
            <a:normAutofit fontScale="77500" lnSpcReduction="20000"/>
          </a:bodyPr>
          <a:lstStyle/>
          <a:p>
            <a:pPr marL="0" indent="0">
              <a:buNone/>
            </a:pPr>
            <a:r>
              <a:rPr lang="en-CA" b="1" dirty="0"/>
              <a:t>			CITATIONS</a:t>
            </a:r>
            <a:endParaRPr lang="en-US" sz="1200" dirty="0">
              <a:effectLst/>
            </a:endParaRPr>
          </a:p>
          <a:p>
            <a:r>
              <a:rPr lang="en-US" sz="1400" i="1" dirty="0">
                <a:effectLst/>
              </a:rPr>
              <a:t>The 10 most famous websites built with react</a:t>
            </a:r>
            <a:r>
              <a:rPr lang="en-US" sz="1400" dirty="0">
                <a:effectLst/>
              </a:rPr>
              <a:t>. </a:t>
            </a:r>
            <a:r>
              <a:rPr lang="en-US" sz="1400" dirty="0" err="1">
                <a:effectLst/>
              </a:rPr>
              <a:t>RubyGarage</a:t>
            </a:r>
            <a:r>
              <a:rPr lang="en-US" sz="1400" dirty="0">
                <a:effectLst/>
              </a:rPr>
              <a:t>. (n.d.). </a:t>
            </a:r>
            <a:r>
              <a:rPr lang="en-US" sz="1400" dirty="0">
                <a:effectLst/>
                <a:hlinkClick r:id="rId5"/>
              </a:rPr>
              <a:t>https://rubygarage.org/blog/websites-built-with-react </a:t>
            </a:r>
            <a:endParaRPr lang="en-US" sz="1400" dirty="0">
              <a:effectLst/>
            </a:endParaRPr>
          </a:p>
          <a:p>
            <a:r>
              <a:rPr lang="en-US" sz="1400" i="1" dirty="0">
                <a:effectLst/>
              </a:rPr>
              <a:t>7 things about REACT 16 your team should know: Pusher blog</a:t>
            </a:r>
            <a:r>
              <a:rPr lang="en-US" sz="1400" dirty="0">
                <a:effectLst/>
              </a:rPr>
              <a:t>. Pusher. (n.d.). </a:t>
            </a:r>
            <a:r>
              <a:rPr lang="en-US" sz="1400" dirty="0">
                <a:effectLst/>
                <a:hlinkClick r:id="rId6"/>
              </a:rPr>
              <a:t>https://pusher.com/blog/7-things-about-react-16/#asynchronous-rendering </a:t>
            </a:r>
            <a:endParaRPr lang="en-US" sz="1400" dirty="0">
              <a:effectLst/>
            </a:endParaRPr>
          </a:p>
          <a:p>
            <a:r>
              <a:rPr lang="en-US" sz="1400" i="1" dirty="0">
                <a:effectLst/>
              </a:rPr>
              <a:t>Airbnb Engineering &amp; Data science</a:t>
            </a:r>
            <a:r>
              <a:rPr lang="en-US" sz="1400" dirty="0">
                <a:effectLst/>
              </a:rPr>
              <a:t>. Airbnb Engineering &amp; Data Science. (n.d.). </a:t>
            </a:r>
            <a:r>
              <a:rPr lang="en-US" sz="1400" dirty="0">
                <a:effectLst/>
                <a:hlinkClick r:id="rId7"/>
              </a:rPr>
              <a:t>https://airbnb.io/ </a:t>
            </a:r>
            <a:endParaRPr lang="en-US" sz="1400" dirty="0">
              <a:effectLst/>
            </a:endParaRPr>
          </a:p>
          <a:p>
            <a:r>
              <a:rPr lang="en-US" sz="1400" dirty="0">
                <a:effectLst/>
              </a:rPr>
              <a:t>Author, G. (2022, July 14). </a:t>
            </a:r>
            <a:r>
              <a:rPr lang="en-US" sz="1400" i="1" dirty="0">
                <a:effectLst/>
              </a:rPr>
              <a:t>What is react.js? introduction and definition</a:t>
            </a:r>
            <a:r>
              <a:rPr lang="en-US" sz="1400" dirty="0">
                <a:effectLst/>
              </a:rPr>
              <a:t>. Code Institute Global. </a:t>
            </a:r>
            <a:r>
              <a:rPr lang="en-US" sz="1400" dirty="0">
                <a:effectLst/>
                <a:hlinkClick r:id="rId8"/>
              </a:rPr>
              <a:t>https://codeinstitute.net/global/blog/what-is-react-js/#:~:text=Coding-,React.,source%20community%20now%20maintain%20it</a:t>
            </a:r>
            <a:r>
              <a:rPr lang="en-US" sz="1400" dirty="0">
                <a:effectLst/>
              </a:rPr>
              <a:t>. </a:t>
            </a:r>
          </a:p>
          <a:p>
            <a:r>
              <a:rPr lang="en-US" sz="1400" i="1" dirty="0">
                <a:effectLst/>
              </a:rPr>
              <a:t>The best guide to </a:t>
            </a:r>
            <a:r>
              <a:rPr lang="en-US" sz="1400" i="1" dirty="0" err="1">
                <a:effectLst/>
              </a:rPr>
              <a:t>ReactJs</a:t>
            </a:r>
            <a:r>
              <a:rPr lang="en-US" sz="1400" i="1" dirty="0">
                <a:effectLst/>
              </a:rPr>
              <a:t> - Optimal Virtual employee</a:t>
            </a:r>
            <a:r>
              <a:rPr lang="en-US" sz="1400" dirty="0">
                <a:effectLst/>
              </a:rPr>
              <a:t>. Optimal Virtual Employee -. (2023, February 22). </a:t>
            </a:r>
            <a:r>
              <a:rPr lang="en-US" sz="1400" dirty="0">
                <a:effectLst/>
                <a:hlinkClick r:id="rId9"/>
              </a:rPr>
              <a:t>https://www.optimalvirtualemployee.com/blog/the-best-guide-to-reactjs-for-beginners/ </a:t>
            </a:r>
            <a:endParaRPr lang="en-US" sz="1400" dirty="0">
              <a:effectLst/>
            </a:endParaRPr>
          </a:p>
          <a:p>
            <a:r>
              <a:rPr lang="en-US" sz="1600" i="1" dirty="0">
                <a:effectLst/>
              </a:rPr>
              <a:t>Compare power apps vs react 2025</a:t>
            </a:r>
            <a:r>
              <a:rPr lang="en-US" sz="1600" dirty="0">
                <a:effectLst/>
              </a:rPr>
              <a:t>. </a:t>
            </a:r>
            <a:r>
              <a:rPr lang="en-US" sz="1600" dirty="0" err="1">
                <a:effectLst/>
              </a:rPr>
              <a:t>TrustRadius</a:t>
            </a:r>
            <a:r>
              <a:rPr lang="en-US" sz="1600" dirty="0">
                <a:effectLst/>
              </a:rPr>
              <a:t>. (n.d.). </a:t>
            </a:r>
            <a:r>
              <a:rPr lang="en-US" sz="1600" dirty="0">
                <a:effectLst/>
                <a:hlinkClick r:id="rId10"/>
              </a:rPr>
              <a:t>https://www.trustradius.com/compare-products/powerapps-vs-react#community-pulse </a:t>
            </a:r>
            <a:endParaRPr lang="en-US" sz="1400" dirty="0">
              <a:effectLst/>
            </a:endParaRPr>
          </a:p>
          <a:p>
            <a:r>
              <a:rPr lang="en-US" sz="1400" i="1" dirty="0">
                <a:effectLst/>
              </a:rPr>
              <a:t>A must-read guide to react native development for 2022</a:t>
            </a:r>
            <a:r>
              <a:rPr lang="en-US" sz="1400" dirty="0">
                <a:effectLst/>
              </a:rPr>
              <a:t>. </a:t>
            </a:r>
            <a:r>
              <a:rPr lang="en-US" sz="1400" dirty="0" err="1">
                <a:effectLst/>
              </a:rPr>
              <a:t>GoodFirms</a:t>
            </a:r>
            <a:r>
              <a:rPr lang="en-US" sz="1400" dirty="0">
                <a:effectLst/>
              </a:rPr>
              <a:t>. (2025, February 13). </a:t>
            </a:r>
            <a:r>
              <a:rPr lang="en-US" sz="1400" dirty="0">
                <a:effectLst/>
                <a:hlinkClick r:id="rId11"/>
              </a:rPr>
              <a:t>https://www.goodfirms.co/blog/react-native-development-in-2022 </a:t>
            </a:r>
            <a:endParaRPr lang="en-US" sz="1400" dirty="0">
              <a:effectLst/>
            </a:endParaRPr>
          </a:p>
          <a:p>
            <a:r>
              <a:rPr lang="en-US" sz="1400" i="1" dirty="0">
                <a:effectLst/>
              </a:rPr>
              <a:t>Front-end frameworks popularity (react, Vue, angular and Svelte)</a:t>
            </a:r>
            <a:r>
              <a:rPr lang="en-US" sz="1400" dirty="0">
                <a:effectLst/>
              </a:rPr>
              <a:t>. Gist. (n.d.). </a:t>
            </a:r>
            <a:r>
              <a:rPr lang="en-US" sz="1400" dirty="0">
                <a:effectLst/>
                <a:hlinkClick r:id="rId12"/>
              </a:rPr>
              <a:t>https://gist.github.com/tkrotoff/b1caa4c3a185629299ec234d2314e190 </a:t>
            </a:r>
            <a:endParaRPr lang="en-US" sz="1400" dirty="0">
              <a:effectLst/>
            </a:endParaRPr>
          </a:p>
          <a:p>
            <a:r>
              <a:rPr lang="en-US" sz="1400" dirty="0" err="1">
                <a:effectLst/>
              </a:rPr>
              <a:t>Hámori</a:t>
            </a:r>
            <a:r>
              <a:rPr lang="en-US" sz="1400" dirty="0">
                <a:effectLst/>
              </a:rPr>
              <a:t>, F. (2024, May 29). </a:t>
            </a:r>
            <a:r>
              <a:rPr lang="en-US" sz="1400" i="1" dirty="0">
                <a:effectLst/>
              </a:rPr>
              <a:t>The history of react.js on a timeline</a:t>
            </a:r>
            <a:r>
              <a:rPr lang="en-US" sz="1400" dirty="0">
                <a:effectLst/>
              </a:rPr>
              <a:t>. </a:t>
            </a:r>
            <a:r>
              <a:rPr lang="en-US" sz="1400" dirty="0" err="1">
                <a:effectLst/>
              </a:rPr>
              <a:t>RisingStack</a:t>
            </a:r>
            <a:r>
              <a:rPr lang="en-US" sz="1400" dirty="0">
                <a:effectLst/>
              </a:rPr>
              <a:t> Engineering. </a:t>
            </a:r>
            <a:r>
              <a:rPr lang="en-US" sz="1400" dirty="0">
                <a:effectLst/>
                <a:hlinkClick r:id="rId13"/>
              </a:rPr>
              <a:t>https://blog.risingstack.com/the-history-of-react-js-on-a-timeline/ </a:t>
            </a:r>
            <a:endParaRPr lang="en-US" sz="1400" dirty="0">
              <a:effectLst/>
            </a:endParaRPr>
          </a:p>
          <a:p>
            <a:r>
              <a:rPr lang="en-CA" sz="1400" i="1" dirty="0">
                <a:effectLst/>
              </a:rPr>
              <a:t>ReactJS virtual dom</a:t>
            </a:r>
            <a:r>
              <a:rPr lang="en-CA" sz="1400" dirty="0">
                <a:effectLst/>
              </a:rPr>
              <a:t>. </a:t>
            </a:r>
            <a:r>
              <a:rPr lang="en-CA" sz="1400" dirty="0" err="1">
                <a:effectLst/>
              </a:rPr>
              <a:t>GeeksforGeeks</a:t>
            </a:r>
            <a:r>
              <a:rPr lang="en-CA" sz="1400" dirty="0">
                <a:effectLst/>
              </a:rPr>
              <a:t>. (2024, December 12). </a:t>
            </a:r>
            <a:r>
              <a:rPr lang="en-CA" sz="1400" dirty="0">
                <a:effectLst/>
                <a:hlinkClick r:id="rId14"/>
              </a:rPr>
              <a:t>https://www.geeksforgeeks.org/reactjs-virtual-dom/ </a:t>
            </a:r>
            <a:endParaRPr lang="en-US" sz="1400" dirty="0">
              <a:effectLst/>
            </a:endParaRPr>
          </a:p>
          <a:p>
            <a:r>
              <a:rPr lang="en-US" sz="1400" i="1" dirty="0">
                <a:effectLst/>
              </a:rPr>
              <a:t>Technology</a:t>
            </a:r>
            <a:r>
              <a:rPr lang="en-US" sz="1400" dirty="0">
                <a:effectLst/>
              </a:rPr>
              <a:t>. Technology | 2024 Stack Overflow Developer Survey. (n.d.). </a:t>
            </a:r>
            <a:r>
              <a:rPr lang="en-US" sz="1400" dirty="0">
                <a:effectLst/>
                <a:hlinkClick r:id="rId15"/>
              </a:rPr>
              <a:t>https://survey.stackoverflow.co/2024/technology#most-popular-technologies-webframe </a:t>
            </a:r>
            <a:endParaRPr lang="en-US" sz="1400" dirty="0">
              <a:effectLst/>
            </a:endParaRPr>
          </a:p>
          <a:p>
            <a:r>
              <a:rPr lang="en-US" sz="1400" dirty="0" err="1">
                <a:effectLst/>
              </a:rPr>
              <a:t>UXPin</a:t>
            </a:r>
            <a:r>
              <a:rPr lang="en-US" sz="1400" dirty="0">
                <a:effectLst/>
              </a:rPr>
              <a:t>. (2024, October 25). </a:t>
            </a:r>
            <a:r>
              <a:rPr lang="en-US" sz="1400" i="1" dirty="0">
                <a:effectLst/>
              </a:rPr>
              <a:t>15 examples of </a:t>
            </a:r>
            <a:r>
              <a:rPr lang="en-US" sz="1400" i="1" dirty="0" err="1">
                <a:effectLst/>
              </a:rPr>
              <a:t>Reactjs</a:t>
            </a:r>
            <a:r>
              <a:rPr lang="en-US" sz="1400" i="1" dirty="0">
                <a:effectLst/>
              </a:rPr>
              <a:t> websites</a:t>
            </a:r>
            <a:r>
              <a:rPr lang="en-US" sz="1400" dirty="0">
                <a:effectLst/>
              </a:rPr>
              <a:t>. Studio by </a:t>
            </a:r>
            <a:r>
              <a:rPr lang="en-US" sz="1400" dirty="0" err="1">
                <a:effectLst/>
              </a:rPr>
              <a:t>UXPin</a:t>
            </a:r>
            <a:r>
              <a:rPr lang="en-US" sz="1400" dirty="0">
                <a:effectLst/>
              </a:rPr>
              <a:t>. </a:t>
            </a:r>
            <a:r>
              <a:rPr lang="en-US" sz="1400" dirty="0">
                <a:effectLst/>
                <a:hlinkClick r:id="rId16"/>
              </a:rPr>
              <a:t>https://www.uxpin.com/studio/blog/reactjs-websites-examples/</a:t>
            </a:r>
            <a:endParaRPr lang="en-US" sz="1400" dirty="0">
              <a:effectLst/>
            </a:endParaRPr>
          </a:p>
        </p:txBody>
      </p:sp>
      <p:pic>
        <p:nvPicPr>
          <p:cNvPr id="7" name="Audio 6">
            <a:hlinkClick r:id="" action="ppaction://media"/>
            <a:extLst>
              <a:ext uri="{FF2B5EF4-FFF2-40B4-BE49-F238E27FC236}">
                <a16:creationId xmlns:a16="http://schemas.microsoft.com/office/drawing/2014/main" id="{018F52CF-EE3A-9956-4454-7C2E4E70C8A0}"/>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4352036"/>
      </p:ext>
    </p:extLst>
  </p:cSld>
  <p:clrMapOvr>
    <a:masterClrMapping/>
  </p:clrMapOvr>
  <mc:AlternateContent xmlns:mc="http://schemas.openxmlformats.org/markup-compatibility/2006">
    <mc:Choice xmlns:p14="http://schemas.microsoft.com/office/powerpoint/2010/main" Requires="p14">
      <p:transition spd="slow" p14:dur="2000" advTm="26149"/>
    </mc:Choice>
    <mc:Fallback>
      <p:transition spd="slow" advTm="26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DDF2-7535-8B35-812D-99218F94825D}"/>
              </a:ext>
            </a:extLst>
          </p:cNvPr>
          <p:cNvSpPr>
            <a:spLocks noGrp="1"/>
          </p:cNvSpPr>
          <p:nvPr>
            <p:ph type="title"/>
          </p:nvPr>
        </p:nvSpPr>
        <p:spPr/>
        <p:txBody>
          <a:bodyPr/>
          <a:lstStyle/>
          <a:p>
            <a:r>
              <a:rPr lang="en-CA" dirty="0"/>
              <a:t>What is React?</a:t>
            </a:r>
          </a:p>
        </p:txBody>
      </p:sp>
      <p:sp>
        <p:nvSpPr>
          <p:cNvPr id="3" name="Content Placeholder 2">
            <a:extLst>
              <a:ext uri="{FF2B5EF4-FFF2-40B4-BE49-F238E27FC236}">
                <a16:creationId xmlns:a16="http://schemas.microsoft.com/office/drawing/2014/main" id="{539B09B6-0876-F8BF-0D52-819E26B7FE52}"/>
              </a:ext>
            </a:extLst>
          </p:cNvPr>
          <p:cNvSpPr>
            <a:spLocks noGrp="1"/>
          </p:cNvSpPr>
          <p:nvPr>
            <p:ph idx="1"/>
          </p:nvPr>
        </p:nvSpPr>
        <p:spPr>
          <a:xfrm>
            <a:off x="3869268" y="864108"/>
            <a:ext cx="7315200" cy="3593592"/>
          </a:xfrm>
        </p:spPr>
        <p:txBody>
          <a:bodyPr/>
          <a:lstStyle/>
          <a:p>
            <a:r>
              <a:rPr lang="en-CA" dirty="0"/>
              <a:t>Free &amp; Open-Source Technology</a:t>
            </a:r>
          </a:p>
          <a:p>
            <a:r>
              <a:rPr lang="en-CA" dirty="0"/>
              <a:t>Used for Web Development</a:t>
            </a:r>
          </a:p>
          <a:p>
            <a:r>
              <a:rPr lang="en-CA" dirty="0"/>
              <a:t>Breaks down complex information into smaller manageable parts, component-based architecture</a:t>
            </a:r>
          </a:p>
          <a:p>
            <a:r>
              <a:rPr lang="en-CA" dirty="0"/>
              <a:t>Provides a solution for developers to build websites quickly by focusing on reusability, standardization, and fast implementation</a:t>
            </a:r>
          </a:p>
          <a:p>
            <a:r>
              <a:rPr lang="en-CA" dirty="0"/>
              <a:t>Makes it easy to handle situations where what the user sees is dynamic because the underlying data is constantly changing</a:t>
            </a:r>
          </a:p>
        </p:txBody>
      </p:sp>
      <p:pic>
        <p:nvPicPr>
          <p:cNvPr id="60" name="Audio 59">
            <a:hlinkClick r:id="" action="ppaction://media"/>
            <a:extLst>
              <a:ext uri="{FF2B5EF4-FFF2-40B4-BE49-F238E27FC236}">
                <a16:creationId xmlns:a16="http://schemas.microsoft.com/office/drawing/2014/main" id="{8AB5AB14-AA96-207A-5E7D-B126ACEF7AE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pic>
        <p:nvPicPr>
          <p:cNvPr id="31" name="Picture 30" descr="A white house with red roof and blue windows&#10;&#10;Description automatically generated">
            <a:extLst>
              <a:ext uri="{FF2B5EF4-FFF2-40B4-BE49-F238E27FC236}">
                <a16:creationId xmlns:a16="http://schemas.microsoft.com/office/drawing/2014/main" id="{1ACE8085-28A6-08FE-B8BB-36536BFC59F9}"/>
              </a:ext>
            </a:extLst>
          </p:cNvPr>
          <p:cNvPicPr>
            <a:picLocks noChangeAspect="1"/>
          </p:cNvPicPr>
          <p:nvPr/>
        </p:nvPicPr>
        <p:blipFill>
          <a:blip r:embed="rId7"/>
          <a:stretch>
            <a:fillRect/>
          </a:stretch>
        </p:blipFill>
        <p:spPr>
          <a:xfrm>
            <a:off x="4207977" y="4258269"/>
            <a:ext cx="1735623" cy="1735623"/>
          </a:xfrm>
          <a:prstGeom prst="rect">
            <a:avLst/>
          </a:prstGeom>
        </p:spPr>
      </p:pic>
      <p:pic>
        <p:nvPicPr>
          <p:cNvPr id="33" name="Picture 32" descr="A brick wall in a pyramid&#10;&#10;Description automatically generated">
            <a:extLst>
              <a:ext uri="{FF2B5EF4-FFF2-40B4-BE49-F238E27FC236}">
                <a16:creationId xmlns:a16="http://schemas.microsoft.com/office/drawing/2014/main" id="{FC9B36D3-4AAB-EED1-7B70-63E552013D5B}"/>
              </a:ext>
            </a:extLst>
          </p:cNvPr>
          <p:cNvPicPr>
            <a:picLocks noChangeAspect="1"/>
          </p:cNvPicPr>
          <p:nvPr/>
        </p:nvPicPr>
        <p:blipFill>
          <a:blip r:embed="rId8"/>
          <a:stretch>
            <a:fillRect/>
          </a:stretch>
        </p:blipFill>
        <p:spPr>
          <a:xfrm>
            <a:off x="6844332" y="4548139"/>
            <a:ext cx="1921628" cy="1921628"/>
          </a:xfrm>
          <a:prstGeom prst="rect">
            <a:avLst/>
          </a:prstGeom>
        </p:spPr>
      </p:pic>
      <p:pic>
        <p:nvPicPr>
          <p:cNvPr id="35" name="Picture 34" descr="A couple of people holding puzzle pieces&#10;&#10;Description automatically generated">
            <a:extLst>
              <a:ext uri="{FF2B5EF4-FFF2-40B4-BE49-F238E27FC236}">
                <a16:creationId xmlns:a16="http://schemas.microsoft.com/office/drawing/2014/main" id="{65C14E7D-81B7-500B-8E5F-3424079E5FA4}"/>
              </a:ext>
            </a:extLst>
          </p:cNvPr>
          <p:cNvPicPr>
            <a:picLocks noChangeAspect="1"/>
          </p:cNvPicPr>
          <p:nvPr/>
        </p:nvPicPr>
        <p:blipFill>
          <a:blip r:embed="rId9"/>
          <a:stretch>
            <a:fillRect/>
          </a:stretch>
        </p:blipFill>
        <p:spPr>
          <a:xfrm>
            <a:off x="9652837" y="4804103"/>
            <a:ext cx="1409700" cy="1409700"/>
          </a:xfrm>
          <a:prstGeom prst="rect">
            <a:avLst/>
          </a:prstGeom>
        </p:spPr>
      </p:pic>
    </p:spTree>
    <p:custDataLst>
      <p:tags r:id="rId1"/>
    </p:custDataLst>
    <p:extLst>
      <p:ext uri="{BB962C8B-B14F-4D97-AF65-F5344CB8AC3E}">
        <p14:creationId xmlns:p14="http://schemas.microsoft.com/office/powerpoint/2010/main" val="4241230603"/>
      </p:ext>
    </p:extLst>
  </p:cSld>
  <p:clrMapOvr>
    <a:masterClrMapping/>
  </p:clrMapOvr>
  <mc:AlternateContent xmlns:mc="http://schemas.openxmlformats.org/markup-compatibility/2006">
    <mc:Choice xmlns:p14="http://schemas.microsoft.com/office/powerpoint/2010/main" Requires="p14">
      <p:transition spd="slow" p14:dur="2000" advTm="78240"/>
    </mc:Choice>
    <mc:Fallback>
      <p:transition spd="slow" advTm="78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5D95-B1A7-A10B-5EB5-A26C5A0AF493}"/>
              </a:ext>
            </a:extLst>
          </p:cNvPr>
          <p:cNvSpPr>
            <a:spLocks noGrp="1"/>
          </p:cNvSpPr>
          <p:nvPr>
            <p:ph type="title"/>
          </p:nvPr>
        </p:nvSpPr>
        <p:spPr/>
        <p:txBody>
          <a:bodyPr>
            <a:noAutofit/>
          </a:bodyPr>
          <a:lstStyle/>
          <a:p>
            <a:r>
              <a:rPr lang="en-US" dirty="0"/>
              <a:t>History of React </a:t>
            </a:r>
          </a:p>
        </p:txBody>
      </p:sp>
      <p:sp>
        <p:nvSpPr>
          <p:cNvPr id="5" name="Circle">
            <a:extLst>
              <a:ext uri="{FF2B5EF4-FFF2-40B4-BE49-F238E27FC236}">
                <a16:creationId xmlns:a16="http://schemas.microsoft.com/office/drawing/2014/main" id="{1F0ED9B2-8635-AD44-C704-A142E68612EB}"/>
              </a:ext>
            </a:extLst>
          </p:cNvPr>
          <p:cNvSpPr/>
          <p:nvPr/>
        </p:nvSpPr>
        <p:spPr>
          <a:xfrm>
            <a:off x="5145654" y="4004357"/>
            <a:ext cx="932969" cy="932968"/>
          </a:xfrm>
          <a:prstGeom prst="ellipse">
            <a:avLst/>
          </a:prstGeom>
          <a:solidFill>
            <a:schemeClr val="accent4"/>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rgbClr val="FFFFFF"/>
              </a:solidFill>
            </a:endParaRPr>
          </a:p>
        </p:txBody>
      </p:sp>
      <p:sp>
        <p:nvSpPr>
          <p:cNvPr id="4" name="Circle">
            <a:extLst>
              <a:ext uri="{FF2B5EF4-FFF2-40B4-BE49-F238E27FC236}">
                <a16:creationId xmlns:a16="http://schemas.microsoft.com/office/drawing/2014/main" id="{82A0CDB7-796D-8B15-1857-56D4B42DFB93}"/>
              </a:ext>
            </a:extLst>
          </p:cNvPr>
          <p:cNvSpPr/>
          <p:nvPr/>
        </p:nvSpPr>
        <p:spPr>
          <a:xfrm>
            <a:off x="6301014" y="1874000"/>
            <a:ext cx="932969" cy="932968"/>
          </a:xfrm>
          <a:prstGeom prst="ellipse">
            <a:avLst/>
          </a:prstGeom>
          <a:solidFill>
            <a:schemeClr val="accent2"/>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rgbClr val="FFFFFF"/>
              </a:solidFill>
            </a:endParaRPr>
          </a:p>
        </p:txBody>
      </p:sp>
      <p:sp>
        <p:nvSpPr>
          <p:cNvPr id="8" name="Circle">
            <a:extLst>
              <a:ext uri="{FF2B5EF4-FFF2-40B4-BE49-F238E27FC236}">
                <a16:creationId xmlns:a16="http://schemas.microsoft.com/office/drawing/2014/main" id="{AAAFE0A8-747E-FC99-6793-948041BB20A8}"/>
              </a:ext>
            </a:extLst>
          </p:cNvPr>
          <p:cNvSpPr/>
          <p:nvPr/>
        </p:nvSpPr>
        <p:spPr>
          <a:xfrm>
            <a:off x="9718008" y="3994558"/>
            <a:ext cx="932969" cy="932968"/>
          </a:xfrm>
          <a:prstGeom prst="ellipse">
            <a:avLst/>
          </a:prstGeom>
          <a:solidFill>
            <a:schemeClr val="accent5"/>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rgbClr val="FFFFFF"/>
              </a:solidFill>
            </a:endParaRPr>
          </a:p>
        </p:txBody>
      </p:sp>
      <p:sp>
        <p:nvSpPr>
          <p:cNvPr id="3" name="Circle">
            <a:extLst>
              <a:ext uri="{FF2B5EF4-FFF2-40B4-BE49-F238E27FC236}">
                <a16:creationId xmlns:a16="http://schemas.microsoft.com/office/drawing/2014/main" id="{426FEEBE-E7B6-B48D-E468-97F8527EFCBD}"/>
              </a:ext>
            </a:extLst>
          </p:cNvPr>
          <p:cNvSpPr/>
          <p:nvPr/>
        </p:nvSpPr>
        <p:spPr>
          <a:xfrm>
            <a:off x="7430215" y="4001477"/>
            <a:ext cx="932969" cy="932968"/>
          </a:xfrm>
          <a:prstGeom prst="ellipse">
            <a:avLst/>
          </a:prstGeom>
          <a:solidFill>
            <a:schemeClr val="tx2"/>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chemeClr val="accent2">
                  <a:lumMod val="40000"/>
                  <a:lumOff val="60000"/>
                </a:schemeClr>
              </a:solidFill>
            </a:endParaRPr>
          </a:p>
        </p:txBody>
      </p:sp>
      <p:sp>
        <p:nvSpPr>
          <p:cNvPr id="6" name="Circle">
            <a:extLst>
              <a:ext uri="{FF2B5EF4-FFF2-40B4-BE49-F238E27FC236}">
                <a16:creationId xmlns:a16="http://schemas.microsoft.com/office/drawing/2014/main" id="{E523C4B6-3570-0535-A108-D5D482D0EFDA}"/>
              </a:ext>
            </a:extLst>
          </p:cNvPr>
          <p:cNvSpPr/>
          <p:nvPr/>
        </p:nvSpPr>
        <p:spPr>
          <a:xfrm>
            <a:off x="4009781" y="1832017"/>
            <a:ext cx="932969" cy="932968"/>
          </a:xfrm>
          <a:prstGeom prst="ellipse">
            <a:avLst/>
          </a:prstGeom>
          <a:solidFill>
            <a:schemeClr val="accent1"/>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rgbClr val="FFFFFF"/>
              </a:solidFill>
            </a:endParaRPr>
          </a:p>
        </p:txBody>
      </p:sp>
      <p:sp>
        <p:nvSpPr>
          <p:cNvPr id="7" name="Circle">
            <a:extLst>
              <a:ext uri="{FF2B5EF4-FFF2-40B4-BE49-F238E27FC236}">
                <a16:creationId xmlns:a16="http://schemas.microsoft.com/office/drawing/2014/main" id="{3201D651-5707-D598-02F4-E7547E6B8093}"/>
              </a:ext>
            </a:extLst>
          </p:cNvPr>
          <p:cNvSpPr/>
          <p:nvPr/>
        </p:nvSpPr>
        <p:spPr>
          <a:xfrm>
            <a:off x="8569114" y="1874000"/>
            <a:ext cx="932969" cy="932968"/>
          </a:xfrm>
          <a:prstGeom prst="ellipse">
            <a:avLst/>
          </a:prstGeom>
          <a:solidFill>
            <a:schemeClr val="accent3"/>
          </a:solidFill>
          <a:ln w="12700">
            <a:miter lim="400000"/>
          </a:ln>
          <a:effectLst/>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100">
              <a:solidFill>
                <a:srgbClr val="FFFFFF"/>
              </a:solidFill>
            </a:endParaRPr>
          </a:p>
        </p:txBody>
      </p:sp>
      <p:sp>
        <p:nvSpPr>
          <p:cNvPr id="14" name="Shape">
            <a:extLst>
              <a:ext uri="{FF2B5EF4-FFF2-40B4-BE49-F238E27FC236}">
                <a16:creationId xmlns:a16="http://schemas.microsoft.com/office/drawing/2014/main" id="{AE829F55-5A64-37CF-7396-7302CCAFBA47}"/>
              </a:ext>
            </a:extLst>
          </p:cNvPr>
          <p:cNvSpPr/>
          <p:nvPr/>
        </p:nvSpPr>
        <p:spPr>
          <a:xfrm>
            <a:off x="3471027" y="1678445"/>
            <a:ext cx="7957970" cy="3431841"/>
          </a:xfrm>
          <a:custGeom>
            <a:avLst/>
            <a:gdLst/>
            <a:ahLst/>
            <a:cxnLst>
              <a:cxn ang="0">
                <a:pos x="wd2" y="hd2"/>
              </a:cxn>
              <a:cxn ang="5400000">
                <a:pos x="wd2" y="hd2"/>
              </a:cxn>
              <a:cxn ang="10800000">
                <a:pos x="wd2" y="hd2"/>
              </a:cxn>
              <a:cxn ang="16200000">
                <a:pos x="wd2" y="hd2"/>
              </a:cxn>
            </a:cxnLst>
            <a:rect l="0" t="0" r="r" b="b"/>
            <a:pathLst>
              <a:path w="21600" h="21529" extrusionOk="0">
                <a:moveTo>
                  <a:pt x="21600" y="10703"/>
                </a:moveTo>
                <a:cubicBezTo>
                  <a:pt x="21600" y="10765"/>
                  <a:pt x="21582" y="10806"/>
                  <a:pt x="21556" y="10806"/>
                </a:cubicBezTo>
                <a:lnTo>
                  <a:pt x="18581" y="10806"/>
                </a:lnTo>
                <a:cubicBezTo>
                  <a:pt x="18404" y="10806"/>
                  <a:pt x="18258" y="11143"/>
                  <a:pt x="18258" y="11553"/>
                </a:cubicBezTo>
                <a:lnTo>
                  <a:pt x="18258" y="12279"/>
                </a:lnTo>
                <a:cubicBezTo>
                  <a:pt x="18258" y="12893"/>
                  <a:pt x="18072" y="13435"/>
                  <a:pt x="17806" y="13589"/>
                </a:cubicBezTo>
                <a:cubicBezTo>
                  <a:pt x="17009" y="14039"/>
                  <a:pt x="16473" y="15748"/>
                  <a:pt x="16531" y="17651"/>
                </a:cubicBezTo>
                <a:cubicBezTo>
                  <a:pt x="16588" y="19575"/>
                  <a:pt x="17261" y="21130"/>
                  <a:pt x="18094" y="21263"/>
                </a:cubicBezTo>
                <a:cubicBezTo>
                  <a:pt x="18567" y="21335"/>
                  <a:pt x="19019" y="20966"/>
                  <a:pt x="19364" y="20230"/>
                </a:cubicBezTo>
                <a:cubicBezTo>
                  <a:pt x="19705" y="19493"/>
                  <a:pt x="19900" y="18459"/>
                  <a:pt x="19900" y="17385"/>
                </a:cubicBezTo>
                <a:cubicBezTo>
                  <a:pt x="19900" y="17324"/>
                  <a:pt x="19918" y="17283"/>
                  <a:pt x="19944" y="17283"/>
                </a:cubicBezTo>
                <a:cubicBezTo>
                  <a:pt x="19971" y="17283"/>
                  <a:pt x="19989" y="17324"/>
                  <a:pt x="19989" y="17385"/>
                </a:cubicBezTo>
                <a:cubicBezTo>
                  <a:pt x="19989" y="18521"/>
                  <a:pt x="19785" y="19616"/>
                  <a:pt x="19426" y="20383"/>
                </a:cubicBezTo>
                <a:cubicBezTo>
                  <a:pt x="19094" y="21099"/>
                  <a:pt x="18669" y="21488"/>
                  <a:pt x="18218" y="21488"/>
                </a:cubicBezTo>
                <a:cubicBezTo>
                  <a:pt x="18213" y="21488"/>
                  <a:pt x="18209" y="21488"/>
                  <a:pt x="18209" y="21488"/>
                </a:cubicBezTo>
                <a:cubicBezTo>
                  <a:pt x="17315" y="21478"/>
                  <a:pt x="16509" y="19728"/>
                  <a:pt x="16447" y="17671"/>
                </a:cubicBezTo>
                <a:cubicBezTo>
                  <a:pt x="16389" y="15676"/>
                  <a:pt x="16952" y="13875"/>
                  <a:pt x="17793" y="13405"/>
                </a:cubicBezTo>
                <a:cubicBezTo>
                  <a:pt x="18018" y="13272"/>
                  <a:pt x="18173" y="12821"/>
                  <a:pt x="18173" y="12300"/>
                </a:cubicBezTo>
                <a:lnTo>
                  <a:pt x="18173" y="11573"/>
                </a:lnTo>
                <a:cubicBezTo>
                  <a:pt x="18173" y="11164"/>
                  <a:pt x="18027" y="10826"/>
                  <a:pt x="17850" y="10826"/>
                </a:cubicBezTo>
                <a:lnTo>
                  <a:pt x="12383" y="10826"/>
                </a:lnTo>
                <a:cubicBezTo>
                  <a:pt x="12206" y="10826"/>
                  <a:pt x="12060" y="11164"/>
                  <a:pt x="12060" y="11573"/>
                </a:cubicBezTo>
                <a:lnTo>
                  <a:pt x="12060" y="12300"/>
                </a:lnTo>
                <a:cubicBezTo>
                  <a:pt x="12060" y="12914"/>
                  <a:pt x="11874" y="13456"/>
                  <a:pt x="11608" y="13609"/>
                </a:cubicBezTo>
                <a:cubicBezTo>
                  <a:pt x="10811" y="14060"/>
                  <a:pt x="10275" y="15768"/>
                  <a:pt x="10333" y="17671"/>
                </a:cubicBezTo>
                <a:cubicBezTo>
                  <a:pt x="10390" y="19595"/>
                  <a:pt x="11063" y="21150"/>
                  <a:pt x="11896" y="21283"/>
                </a:cubicBezTo>
                <a:cubicBezTo>
                  <a:pt x="12369" y="21355"/>
                  <a:pt x="12821" y="20987"/>
                  <a:pt x="13166" y="20250"/>
                </a:cubicBezTo>
                <a:cubicBezTo>
                  <a:pt x="13507" y="19513"/>
                  <a:pt x="13702" y="18480"/>
                  <a:pt x="13702" y="17405"/>
                </a:cubicBezTo>
                <a:cubicBezTo>
                  <a:pt x="13702" y="17344"/>
                  <a:pt x="13720" y="17303"/>
                  <a:pt x="13746" y="17303"/>
                </a:cubicBezTo>
                <a:cubicBezTo>
                  <a:pt x="13773" y="17303"/>
                  <a:pt x="13791" y="17344"/>
                  <a:pt x="13791" y="17405"/>
                </a:cubicBezTo>
                <a:cubicBezTo>
                  <a:pt x="13791" y="18541"/>
                  <a:pt x="13587" y="19636"/>
                  <a:pt x="13228" y="20403"/>
                </a:cubicBezTo>
                <a:cubicBezTo>
                  <a:pt x="12896" y="21120"/>
                  <a:pt x="12471" y="21509"/>
                  <a:pt x="12020" y="21509"/>
                </a:cubicBezTo>
                <a:cubicBezTo>
                  <a:pt x="12015" y="21509"/>
                  <a:pt x="12011" y="21509"/>
                  <a:pt x="12011" y="21509"/>
                </a:cubicBezTo>
                <a:cubicBezTo>
                  <a:pt x="11117" y="21498"/>
                  <a:pt x="10311" y="19749"/>
                  <a:pt x="10249" y="17692"/>
                </a:cubicBezTo>
                <a:cubicBezTo>
                  <a:pt x="10191" y="15697"/>
                  <a:pt x="10754" y="13896"/>
                  <a:pt x="11595" y="13425"/>
                </a:cubicBezTo>
                <a:cubicBezTo>
                  <a:pt x="11820" y="13292"/>
                  <a:pt x="11975" y="12842"/>
                  <a:pt x="11975" y="12320"/>
                </a:cubicBezTo>
                <a:lnTo>
                  <a:pt x="11975" y="11594"/>
                </a:lnTo>
                <a:cubicBezTo>
                  <a:pt x="11975" y="11184"/>
                  <a:pt x="11829" y="10847"/>
                  <a:pt x="11652" y="10847"/>
                </a:cubicBezTo>
                <a:lnTo>
                  <a:pt x="6185" y="10847"/>
                </a:lnTo>
                <a:cubicBezTo>
                  <a:pt x="6008" y="10847"/>
                  <a:pt x="5862" y="11184"/>
                  <a:pt x="5862" y="11594"/>
                </a:cubicBezTo>
                <a:lnTo>
                  <a:pt x="5862" y="12320"/>
                </a:lnTo>
                <a:cubicBezTo>
                  <a:pt x="5862" y="12934"/>
                  <a:pt x="5676" y="13476"/>
                  <a:pt x="5410" y="13630"/>
                </a:cubicBezTo>
                <a:cubicBezTo>
                  <a:pt x="4613" y="14080"/>
                  <a:pt x="4077" y="15789"/>
                  <a:pt x="4135" y="17692"/>
                </a:cubicBezTo>
                <a:cubicBezTo>
                  <a:pt x="4192" y="19616"/>
                  <a:pt x="4865" y="21171"/>
                  <a:pt x="5698" y="21304"/>
                </a:cubicBezTo>
                <a:cubicBezTo>
                  <a:pt x="6171" y="21376"/>
                  <a:pt x="6623" y="21007"/>
                  <a:pt x="6968" y="20270"/>
                </a:cubicBezTo>
                <a:cubicBezTo>
                  <a:pt x="7309" y="19534"/>
                  <a:pt x="7504" y="18500"/>
                  <a:pt x="7504" y="17426"/>
                </a:cubicBezTo>
                <a:cubicBezTo>
                  <a:pt x="7504" y="17365"/>
                  <a:pt x="7522" y="17324"/>
                  <a:pt x="7548" y="17324"/>
                </a:cubicBezTo>
                <a:cubicBezTo>
                  <a:pt x="7575" y="17324"/>
                  <a:pt x="7593" y="17365"/>
                  <a:pt x="7593" y="17426"/>
                </a:cubicBezTo>
                <a:cubicBezTo>
                  <a:pt x="7593" y="18562"/>
                  <a:pt x="7389" y="19657"/>
                  <a:pt x="7030" y="20424"/>
                </a:cubicBezTo>
                <a:cubicBezTo>
                  <a:pt x="6698" y="21140"/>
                  <a:pt x="6273" y="21529"/>
                  <a:pt x="5822" y="21529"/>
                </a:cubicBezTo>
                <a:cubicBezTo>
                  <a:pt x="5817" y="21529"/>
                  <a:pt x="5813" y="21529"/>
                  <a:pt x="5813" y="21529"/>
                </a:cubicBezTo>
                <a:cubicBezTo>
                  <a:pt x="4919" y="21519"/>
                  <a:pt x="4113" y="19769"/>
                  <a:pt x="4051" y="17712"/>
                </a:cubicBezTo>
                <a:cubicBezTo>
                  <a:pt x="3993" y="15717"/>
                  <a:pt x="4556" y="13916"/>
                  <a:pt x="5397" y="13446"/>
                </a:cubicBezTo>
                <a:cubicBezTo>
                  <a:pt x="5622" y="13313"/>
                  <a:pt x="5777" y="12862"/>
                  <a:pt x="5777" y="12341"/>
                </a:cubicBezTo>
                <a:lnTo>
                  <a:pt x="5777" y="11614"/>
                </a:lnTo>
                <a:cubicBezTo>
                  <a:pt x="5777" y="11205"/>
                  <a:pt x="5631" y="10867"/>
                  <a:pt x="5454" y="10867"/>
                </a:cubicBezTo>
                <a:lnTo>
                  <a:pt x="44" y="10867"/>
                </a:lnTo>
                <a:cubicBezTo>
                  <a:pt x="18" y="10867"/>
                  <a:pt x="0" y="10826"/>
                  <a:pt x="0" y="10765"/>
                </a:cubicBezTo>
                <a:cubicBezTo>
                  <a:pt x="0" y="10703"/>
                  <a:pt x="18" y="10662"/>
                  <a:pt x="44" y="10662"/>
                </a:cubicBezTo>
                <a:lnTo>
                  <a:pt x="2369" y="10662"/>
                </a:lnTo>
                <a:cubicBezTo>
                  <a:pt x="2546" y="10662"/>
                  <a:pt x="2692" y="10325"/>
                  <a:pt x="2692" y="9916"/>
                </a:cubicBezTo>
                <a:lnTo>
                  <a:pt x="2692" y="9189"/>
                </a:lnTo>
                <a:cubicBezTo>
                  <a:pt x="2692" y="8667"/>
                  <a:pt x="2532" y="8207"/>
                  <a:pt x="2311" y="8084"/>
                </a:cubicBezTo>
                <a:cubicBezTo>
                  <a:pt x="1474" y="7603"/>
                  <a:pt x="908" y="5812"/>
                  <a:pt x="965" y="3807"/>
                </a:cubicBezTo>
                <a:cubicBezTo>
                  <a:pt x="1027" y="1781"/>
                  <a:pt x="1731" y="144"/>
                  <a:pt x="2608" y="11"/>
                </a:cubicBezTo>
                <a:cubicBezTo>
                  <a:pt x="3108" y="-71"/>
                  <a:pt x="3582" y="318"/>
                  <a:pt x="3945" y="1106"/>
                </a:cubicBezTo>
                <a:cubicBezTo>
                  <a:pt x="4303" y="1883"/>
                  <a:pt x="4507" y="2968"/>
                  <a:pt x="4507" y="4104"/>
                </a:cubicBezTo>
                <a:cubicBezTo>
                  <a:pt x="4507" y="4165"/>
                  <a:pt x="4489" y="4206"/>
                  <a:pt x="4463" y="4206"/>
                </a:cubicBezTo>
                <a:cubicBezTo>
                  <a:pt x="4436" y="4206"/>
                  <a:pt x="4418" y="4165"/>
                  <a:pt x="4418" y="4104"/>
                </a:cubicBezTo>
                <a:cubicBezTo>
                  <a:pt x="4418" y="3029"/>
                  <a:pt x="4223" y="1986"/>
                  <a:pt x="3883" y="1259"/>
                </a:cubicBezTo>
                <a:cubicBezTo>
                  <a:pt x="3537" y="512"/>
                  <a:pt x="3086" y="144"/>
                  <a:pt x="2612" y="226"/>
                </a:cubicBezTo>
                <a:cubicBezTo>
                  <a:pt x="1780" y="359"/>
                  <a:pt x="1107" y="1914"/>
                  <a:pt x="1049" y="3838"/>
                </a:cubicBezTo>
                <a:cubicBezTo>
                  <a:pt x="992" y="5741"/>
                  <a:pt x="1527" y="7439"/>
                  <a:pt x="2324" y="7900"/>
                </a:cubicBezTo>
                <a:cubicBezTo>
                  <a:pt x="2590" y="8053"/>
                  <a:pt x="2776" y="8585"/>
                  <a:pt x="2776" y="9210"/>
                </a:cubicBezTo>
                <a:lnTo>
                  <a:pt x="2776" y="9936"/>
                </a:lnTo>
                <a:cubicBezTo>
                  <a:pt x="2776" y="10345"/>
                  <a:pt x="2922" y="10683"/>
                  <a:pt x="3099" y="10683"/>
                </a:cubicBezTo>
                <a:lnTo>
                  <a:pt x="8558" y="10683"/>
                </a:lnTo>
                <a:cubicBezTo>
                  <a:pt x="8735" y="10683"/>
                  <a:pt x="8881" y="10345"/>
                  <a:pt x="8881" y="9936"/>
                </a:cubicBezTo>
                <a:lnTo>
                  <a:pt x="8881" y="9210"/>
                </a:lnTo>
                <a:cubicBezTo>
                  <a:pt x="8881" y="8688"/>
                  <a:pt x="8721" y="8227"/>
                  <a:pt x="8500" y="8104"/>
                </a:cubicBezTo>
                <a:cubicBezTo>
                  <a:pt x="7663" y="7624"/>
                  <a:pt x="7097" y="5833"/>
                  <a:pt x="7154" y="3827"/>
                </a:cubicBezTo>
                <a:cubicBezTo>
                  <a:pt x="7216" y="1801"/>
                  <a:pt x="7920" y="164"/>
                  <a:pt x="8797" y="31"/>
                </a:cubicBezTo>
                <a:cubicBezTo>
                  <a:pt x="9297" y="-51"/>
                  <a:pt x="9771" y="338"/>
                  <a:pt x="10134" y="1126"/>
                </a:cubicBezTo>
                <a:cubicBezTo>
                  <a:pt x="10492" y="1904"/>
                  <a:pt x="10696" y="2988"/>
                  <a:pt x="10696" y="4124"/>
                </a:cubicBezTo>
                <a:cubicBezTo>
                  <a:pt x="10696" y="4186"/>
                  <a:pt x="10678" y="4226"/>
                  <a:pt x="10652" y="4226"/>
                </a:cubicBezTo>
                <a:cubicBezTo>
                  <a:pt x="10625" y="4226"/>
                  <a:pt x="10607" y="4186"/>
                  <a:pt x="10607" y="4124"/>
                </a:cubicBezTo>
                <a:cubicBezTo>
                  <a:pt x="10607" y="3050"/>
                  <a:pt x="10413" y="2006"/>
                  <a:pt x="10072" y="1280"/>
                </a:cubicBezTo>
                <a:cubicBezTo>
                  <a:pt x="9726" y="533"/>
                  <a:pt x="9275" y="164"/>
                  <a:pt x="8801" y="246"/>
                </a:cubicBezTo>
                <a:cubicBezTo>
                  <a:pt x="7969" y="379"/>
                  <a:pt x="7296" y="1935"/>
                  <a:pt x="7238" y="3858"/>
                </a:cubicBezTo>
                <a:cubicBezTo>
                  <a:pt x="7181" y="5761"/>
                  <a:pt x="7716" y="7460"/>
                  <a:pt x="8513" y="7920"/>
                </a:cubicBezTo>
                <a:cubicBezTo>
                  <a:pt x="8779" y="8074"/>
                  <a:pt x="8965" y="8606"/>
                  <a:pt x="8965" y="9230"/>
                </a:cubicBezTo>
                <a:lnTo>
                  <a:pt x="8965" y="9956"/>
                </a:lnTo>
                <a:cubicBezTo>
                  <a:pt x="8965" y="10366"/>
                  <a:pt x="9111" y="10703"/>
                  <a:pt x="9288" y="10703"/>
                </a:cubicBezTo>
                <a:lnTo>
                  <a:pt x="14747" y="10703"/>
                </a:lnTo>
                <a:cubicBezTo>
                  <a:pt x="14924" y="10703"/>
                  <a:pt x="15070" y="10366"/>
                  <a:pt x="15070" y="9956"/>
                </a:cubicBezTo>
                <a:lnTo>
                  <a:pt x="15070" y="9230"/>
                </a:lnTo>
                <a:cubicBezTo>
                  <a:pt x="15070" y="8708"/>
                  <a:pt x="14911" y="8248"/>
                  <a:pt x="14689" y="8125"/>
                </a:cubicBezTo>
                <a:cubicBezTo>
                  <a:pt x="13853" y="7644"/>
                  <a:pt x="13286" y="5853"/>
                  <a:pt x="13343" y="3848"/>
                </a:cubicBezTo>
                <a:cubicBezTo>
                  <a:pt x="13405" y="1822"/>
                  <a:pt x="14109" y="185"/>
                  <a:pt x="14986" y="52"/>
                </a:cubicBezTo>
                <a:cubicBezTo>
                  <a:pt x="15486" y="-30"/>
                  <a:pt x="15960" y="359"/>
                  <a:pt x="16323" y="1147"/>
                </a:cubicBezTo>
                <a:cubicBezTo>
                  <a:pt x="16681" y="1924"/>
                  <a:pt x="16885" y="3009"/>
                  <a:pt x="16885" y="4145"/>
                </a:cubicBezTo>
                <a:cubicBezTo>
                  <a:pt x="16885" y="4206"/>
                  <a:pt x="16867" y="4247"/>
                  <a:pt x="16841" y="4247"/>
                </a:cubicBezTo>
                <a:cubicBezTo>
                  <a:pt x="16814" y="4247"/>
                  <a:pt x="16797" y="4206"/>
                  <a:pt x="16797" y="4145"/>
                </a:cubicBezTo>
                <a:cubicBezTo>
                  <a:pt x="16797" y="3070"/>
                  <a:pt x="16602" y="2027"/>
                  <a:pt x="16261" y="1300"/>
                </a:cubicBezTo>
                <a:cubicBezTo>
                  <a:pt x="15916" y="553"/>
                  <a:pt x="15464" y="185"/>
                  <a:pt x="14990" y="267"/>
                </a:cubicBezTo>
                <a:cubicBezTo>
                  <a:pt x="14158" y="400"/>
                  <a:pt x="13485" y="1955"/>
                  <a:pt x="13428" y="3879"/>
                </a:cubicBezTo>
                <a:cubicBezTo>
                  <a:pt x="13370" y="5782"/>
                  <a:pt x="13906" y="7480"/>
                  <a:pt x="14703" y="7941"/>
                </a:cubicBezTo>
                <a:cubicBezTo>
                  <a:pt x="14968" y="8094"/>
                  <a:pt x="15154" y="8626"/>
                  <a:pt x="15154" y="9250"/>
                </a:cubicBezTo>
                <a:lnTo>
                  <a:pt x="15154" y="9977"/>
                </a:lnTo>
                <a:cubicBezTo>
                  <a:pt x="15154" y="10386"/>
                  <a:pt x="15300" y="10724"/>
                  <a:pt x="15477" y="10724"/>
                </a:cubicBezTo>
                <a:lnTo>
                  <a:pt x="21534" y="10724"/>
                </a:lnTo>
                <a:cubicBezTo>
                  <a:pt x="21578" y="10601"/>
                  <a:pt x="21600" y="10652"/>
                  <a:pt x="21600" y="10703"/>
                </a:cubicBezTo>
                <a:close/>
              </a:path>
            </a:pathLst>
          </a:custGeom>
          <a:solidFill>
            <a:schemeClr val="bg2">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nvGrpSpPr>
          <p:cNvPr id="23" name="Group 22">
            <a:extLst>
              <a:ext uri="{FF2B5EF4-FFF2-40B4-BE49-F238E27FC236}">
                <a16:creationId xmlns:a16="http://schemas.microsoft.com/office/drawing/2014/main" id="{18417BAE-1DE9-E533-9764-E3C097931D2C}"/>
              </a:ext>
            </a:extLst>
          </p:cNvPr>
          <p:cNvGrpSpPr/>
          <p:nvPr/>
        </p:nvGrpSpPr>
        <p:grpSpPr>
          <a:xfrm>
            <a:off x="5016144" y="2532868"/>
            <a:ext cx="1299377" cy="818883"/>
            <a:chOff x="319755" y="4340940"/>
            <a:chExt cx="2088994" cy="1116696"/>
          </a:xfrm>
        </p:grpSpPr>
        <p:sp>
          <p:nvSpPr>
            <p:cNvPr id="50" name="TextBox 26">
              <a:extLst>
                <a:ext uri="{FF2B5EF4-FFF2-40B4-BE49-F238E27FC236}">
                  <a16:creationId xmlns:a16="http://schemas.microsoft.com/office/drawing/2014/main" id="{B4A9DAB0-ACB5-361B-B315-6DB3CC7992B3}"/>
                </a:ext>
              </a:extLst>
            </p:cNvPr>
            <p:cNvSpPr txBox="1"/>
            <p:nvPr/>
          </p:nvSpPr>
          <p:spPr>
            <a:xfrm>
              <a:off x="319755" y="4340940"/>
              <a:ext cx="2088992" cy="440695"/>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2011 </a:t>
              </a:r>
            </a:p>
          </p:txBody>
        </p:sp>
        <p:sp>
          <p:nvSpPr>
            <p:cNvPr id="51" name="Rectangle 50">
              <a:extLst>
                <a:ext uri="{FF2B5EF4-FFF2-40B4-BE49-F238E27FC236}">
                  <a16:creationId xmlns:a16="http://schemas.microsoft.com/office/drawing/2014/main" id="{641319A1-1AAC-E317-12DB-15DD29C17034}"/>
                </a:ext>
              </a:extLst>
            </p:cNvPr>
            <p:cNvSpPr/>
            <p:nvPr/>
          </p:nvSpPr>
          <p:spPr>
            <a:xfrm>
              <a:off x="319757" y="4765116"/>
              <a:ext cx="2088992" cy="692520"/>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FaxJS created by Jordan Walke, an early React prototype. </a:t>
              </a:r>
            </a:p>
          </p:txBody>
        </p:sp>
      </p:grpSp>
      <p:grpSp>
        <p:nvGrpSpPr>
          <p:cNvPr id="24" name="Group 23">
            <a:extLst>
              <a:ext uri="{FF2B5EF4-FFF2-40B4-BE49-F238E27FC236}">
                <a16:creationId xmlns:a16="http://schemas.microsoft.com/office/drawing/2014/main" id="{77F861F6-B27E-3D04-7EE4-5D92DF80655C}"/>
              </a:ext>
            </a:extLst>
          </p:cNvPr>
          <p:cNvGrpSpPr/>
          <p:nvPr/>
        </p:nvGrpSpPr>
        <p:grpSpPr>
          <a:xfrm>
            <a:off x="7259114" y="2532869"/>
            <a:ext cx="1299377" cy="680384"/>
            <a:chOff x="319755" y="4340940"/>
            <a:chExt cx="2088994" cy="927827"/>
          </a:xfrm>
        </p:grpSpPr>
        <p:sp>
          <p:nvSpPr>
            <p:cNvPr id="48" name="TextBox 29">
              <a:extLst>
                <a:ext uri="{FF2B5EF4-FFF2-40B4-BE49-F238E27FC236}">
                  <a16:creationId xmlns:a16="http://schemas.microsoft.com/office/drawing/2014/main" id="{6D6D7F98-EDBA-CD9F-3DED-A2E4DA0E5E7C}"/>
                </a:ext>
              </a:extLst>
            </p:cNvPr>
            <p:cNvSpPr txBox="1"/>
            <p:nvPr/>
          </p:nvSpPr>
          <p:spPr>
            <a:xfrm>
              <a:off x="319755" y="4340940"/>
              <a:ext cx="2088992" cy="440695"/>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2013</a:t>
              </a:r>
            </a:p>
          </p:txBody>
        </p:sp>
        <p:sp>
          <p:nvSpPr>
            <p:cNvPr id="49" name="Rectangle 48">
              <a:extLst>
                <a:ext uri="{FF2B5EF4-FFF2-40B4-BE49-F238E27FC236}">
                  <a16:creationId xmlns:a16="http://schemas.microsoft.com/office/drawing/2014/main" id="{DE36D901-2444-1DC5-B637-44DC23A4A69D}"/>
                </a:ext>
              </a:extLst>
            </p:cNvPr>
            <p:cNvSpPr/>
            <p:nvPr/>
          </p:nvSpPr>
          <p:spPr>
            <a:xfrm>
              <a:off x="319757" y="4765116"/>
              <a:ext cx="2088992" cy="503651"/>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React publicly released as open-source </a:t>
              </a:r>
            </a:p>
          </p:txBody>
        </p:sp>
      </p:grpSp>
      <p:grpSp>
        <p:nvGrpSpPr>
          <p:cNvPr id="25" name="Group 24">
            <a:extLst>
              <a:ext uri="{FF2B5EF4-FFF2-40B4-BE49-F238E27FC236}">
                <a16:creationId xmlns:a16="http://schemas.microsoft.com/office/drawing/2014/main" id="{C7A7F4C2-9AD8-8715-ECDA-831DC0A16F41}"/>
              </a:ext>
            </a:extLst>
          </p:cNvPr>
          <p:cNvGrpSpPr/>
          <p:nvPr/>
        </p:nvGrpSpPr>
        <p:grpSpPr>
          <a:xfrm>
            <a:off x="9558560" y="2532864"/>
            <a:ext cx="1299377" cy="541884"/>
            <a:chOff x="319755" y="4340940"/>
            <a:chExt cx="2088994" cy="738957"/>
          </a:xfrm>
        </p:grpSpPr>
        <p:sp>
          <p:nvSpPr>
            <p:cNvPr id="46" name="TextBox 32">
              <a:extLst>
                <a:ext uri="{FF2B5EF4-FFF2-40B4-BE49-F238E27FC236}">
                  <a16:creationId xmlns:a16="http://schemas.microsoft.com/office/drawing/2014/main" id="{E1D45C15-625A-818F-2613-7F774ED523BA}"/>
                </a:ext>
              </a:extLst>
            </p:cNvPr>
            <p:cNvSpPr txBox="1"/>
            <p:nvPr/>
          </p:nvSpPr>
          <p:spPr>
            <a:xfrm>
              <a:off x="319755" y="4340940"/>
              <a:ext cx="2088992" cy="440695"/>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2017</a:t>
              </a:r>
            </a:p>
          </p:txBody>
        </p:sp>
        <p:sp>
          <p:nvSpPr>
            <p:cNvPr id="47" name="Rectangle 46">
              <a:extLst>
                <a:ext uri="{FF2B5EF4-FFF2-40B4-BE49-F238E27FC236}">
                  <a16:creationId xmlns:a16="http://schemas.microsoft.com/office/drawing/2014/main" id="{5EDFBEC1-68C3-2D3A-4AF3-3D702435B15F}"/>
                </a:ext>
              </a:extLst>
            </p:cNvPr>
            <p:cNvSpPr/>
            <p:nvPr/>
          </p:nvSpPr>
          <p:spPr>
            <a:xfrm>
              <a:off x="319757" y="4765116"/>
              <a:ext cx="2088992" cy="314781"/>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React 16 released</a:t>
              </a:r>
            </a:p>
          </p:txBody>
        </p:sp>
      </p:grpSp>
      <p:grpSp>
        <p:nvGrpSpPr>
          <p:cNvPr id="26" name="Group 25">
            <a:extLst>
              <a:ext uri="{FF2B5EF4-FFF2-40B4-BE49-F238E27FC236}">
                <a16:creationId xmlns:a16="http://schemas.microsoft.com/office/drawing/2014/main" id="{5AA01B28-B58C-631F-332B-0BABBCA73AB9}"/>
              </a:ext>
            </a:extLst>
          </p:cNvPr>
          <p:cNvGrpSpPr/>
          <p:nvPr/>
        </p:nvGrpSpPr>
        <p:grpSpPr>
          <a:xfrm>
            <a:off x="6097288" y="3436511"/>
            <a:ext cx="1299377" cy="680384"/>
            <a:chOff x="319755" y="4340940"/>
            <a:chExt cx="2088994" cy="927827"/>
          </a:xfrm>
        </p:grpSpPr>
        <p:sp>
          <p:nvSpPr>
            <p:cNvPr id="44" name="TextBox 35">
              <a:extLst>
                <a:ext uri="{FF2B5EF4-FFF2-40B4-BE49-F238E27FC236}">
                  <a16:creationId xmlns:a16="http://schemas.microsoft.com/office/drawing/2014/main" id="{D1FFFAA3-6F2D-57DA-B4BF-960D4C2D486A}"/>
                </a:ext>
              </a:extLst>
            </p:cNvPr>
            <p:cNvSpPr txBox="1"/>
            <p:nvPr/>
          </p:nvSpPr>
          <p:spPr>
            <a:xfrm>
              <a:off x="319755" y="4340940"/>
              <a:ext cx="2088993" cy="440696"/>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2012</a:t>
              </a:r>
            </a:p>
          </p:txBody>
        </p:sp>
        <p:sp>
          <p:nvSpPr>
            <p:cNvPr id="45" name="Rectangle 44">
              <a:extLst>
                <a:ext uri="{FF2B5EF4-FFF2-40B4-BE49-F238E27FC236}">
                  <a16:creationId xmlns:a16="http://schemas.microsoft.com/office/drawing/2014/main" id="{ADF6EAEB-8EEE-FF43-B0F7-31ACA0AA881C}"/>
                </a:ext>
              </a:extLst>
            </p:cNvPr>
            <p:cNvSpPr/>
            <p:nvPr/>
          </p:nvSpPr>
          <p:spPr>
            <a:xfrm>
              <a:off x="319757" y="4765116"/>
              <a:ext cx="2088992" cy="503651"/>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React used to build Instagram website.</a:t>
              </a:r>
            </a:p>
          </p:txBody>
        </p:sp>
      </p:grpSp>
      <p:grpSp>
        <p:nvGrpSpPr>
          <p:cNvPr id="27" name="Group 26">
            <a:extLst>
              <a:ext uri="{FF2B5EF4-FFF2-40B4-BE49-F238E27FC236}">
                <a16:creationId xmlns:a16="http://schemas.microsoft.com/office/drawing/2014/main" id="{939BF790-0180-87F1-D868-49C7D24F71AE}"/>
              </a:ext>
            </a:extLst>
          </p:cNvPr>
          <p:cNvGrpSpPr/>
          <p:nvPr/>
        </p:nvGrpSpPr>
        <p:grpSpPr>
          <a:xfrm>
            <a:off x="8340257" y="3436510"/>
            <a:ext cx="1299377" cy="818883"/>
            <a:chOff x="319755" y="4340940"/>
            <a:chExt cx="2088994" cy="1116696"/>
          </a:xfrm>
        </p:grpSpPr>
        <p:sp>
          <p:nvSpPr>
            <p:cNvPr id="31" name="TextBox 38">
              <a:extLst>
                <a:ext uri="{FF2B5EF4-FFF2-40B4-BE49-F238E27FC236}">
                  <a16:creationId xmlns:a16="http://schemas.microsoft.com/office/drawing/2014/main" id="{40DEA8AD-AA86-BB3D-1DF5-7EBF6B6482CE}"/>
                </a:ext>
              </a:extLst>
            </p:cNvPr>
            <p:cNvSpPr txBox="1"/>
            <p:nvPr/>
          </p:nvSpPr>
          <p:spPr>
            <a:xfrm>
              <a:off x="319755" y="4340940"/>
              <a:ext cx="2088992" cy="440695"/>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2015</a:t>
              </a:r>
            </a:p>
          </p:txBody>
        </p:sp>
        <p:sp>
          <p:nvSpPr>
            <p:cNvPr id="43" name="Rectangle 42">
              <a:extLst>
                <a:ext uri="{FF2B5EF4-FFF2-40B4-BE49-F238E27FC236}">
                  <a16:creationId xmlns:a16="http://schemas.microsoft.com/office/drawing/2014/main" id="{04C57284-245E-231A-754B-BE73458AB920}"/>
                </a:ext>
              </a:extLst>
            </p:cNvPr>
            <p:cNvSpPr/>
            <p:nvPr/>
          </p:nvSpPr>
          <p:spPr>
            <a:xfrm>
              <a:off x="319757" y="4765116"/>
              <a:ext cx="2088992" cy="692520"/>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AirBNB and Netflix use React. React Native open sourced</a:t>
              </a:r>
            </a:p>
          </p:txBody>
        </p:sp>
      </p:grpSp>
      <p:grpSp>
        <p:nvGrpSpPr>
          <p:cNvPr id="28" name="Group 27">
            <a:extLst>
              <a:ext uri="{FF2B5EF4-FFF2-40B4-BE49-F238E27FC236}">
                <a16:creationId xmlns:a16="http://schemas.microsoft.com/office/drawing/2014/main" id="{2C554E5D-3572-3453-C66D-CB918666D27D}"/>
              </a:ext>
            </a:extLst>
          </p:cNvPr>
          <p:cNvGrpSpPr/>
          <p:nvPr/>
        </p:nvGrpSpPr>
        <p:grpSpPr>
          <a:xfrm>
            <a:off x="10639704" y="3436510"/>
            <a:ext cx="1299377" cy="818883"/>
            <a:chOff x="319755" y="4340940"/>
            <a:chExt cx="2088994" cy="1116696"/>
          </a:xfrm>
        </p:grpSpPr>
        <p:sp>
          <p:nvSpPr>
            <p:cNvPr id="29" name="TextBox 41">
              <a:extLst>
                <a:ext uri="{FF2B5EF4-FFF2-40B4-BE49-F238E27FC236}">
                  <a16:creationId xmlns:a16="http://schemas.microsoft.com/office/drawing/2014/main" id="{BF77C60C-0A24-7A2C-12AB-0D5951183BB1}"/>
                </a:ext>
              </a:extLst>
            </p:cNvPr>
            <p:cNvSpPr txBox="1"/>
            <p:nvPr/>
          </p:nvSpPr>
          <p:spPr>
            <a:xfrm>
              <a:off x="319755" y="4340940"/>
              <a:ext cx="2088992" cy="440695"/>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noProof="1"/>
                <a:t>2025</a:t>
              </a:r>
            </a:p>
          </p:txBody>
        </p:sp>
        <p:sp>
          <p:nvSpPr>
            <p:cNvPr id="30" name="Rectangle 29">
              <a:extLst>
                <a:ext uri="{FF2B5EF4-FFF2-40B4-BE49-F238E27FC236}">
                  <a16:creationId xmlns:a16="http://schemas.microsoft.com/office/drawing/2014/main" id="{22ED4DCF-4C60-5048-67C1-8F9834786C66}"/>
                </a:ext>
              </a:extLst>
            </p:cNvPr>
            <p:cNvSpPr/>
            <p:nvPr/>
          </p:nvSpPr>
          <p:spPr>
            <a:xfrm>
              <a:off x="319757" y="4765116"/>
              <a:ext cx="2088992" cy="692520"/>
            </a:xfrm>
            <a:prstGeom prst="rect">
              <a:avLst/>
            </a:prstGeom>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sz="900" noProof="1"/>
                <a:t>One of the most used frameworks  among developers worldwide. </a:t>
              </a:r>
            </a:p>
          </p:txBody>
        </p:sp>
      </p:grpSp>
      <p:pic>
        <p:nvPicPr>
          <p:cNvPr id="19" name="Graphic 21" descr="Bullseye">
            <a:extLst>
              <a:ext uri="{FF2B5EF4-FFF2-40B4-BE49-F238E27FC236}">
                <a16:creationId xmlns:a16="http://schemas.microsoft.com/office/drawing/2014/main" id="{B9346BC2-561A-156F-5BD2-B247855C65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882904" y="4167523"/>
            <a:ext cx="587038" cy="587038"/>
          </a:xfrm>
          <a:prstGeom prst="rect">
            <a:avLst/>
          </a:prstGeom>
        </p:spPr>
      </p:pic>
      <p:pic>
        <p:nvPicPr>
          <p:cNvPr id="17" name="Graphic 19" descr="Head with gears">
            <a:extLst>
              <a:ext uri="{FF2B5EF4-FFF2-40B4-BE49-F238E27FC236}">
                <a16:creationId xmlns:a16="http://schemas.microsoft.com/office/drawing/2014/main" id="{A4B5CB05-85F0-8EAA-DF11-18A5A96D04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8742079" y="2046965"/>
            <a:ext cx="587038" cy="587038"/>
          </a:xfrm>
          <a:prstGeom prst="rect">
            <a:avLst/>
          </a:prstGeom>
        </p:spPr>
      </p:pic>
      <p:pic>
        <p:nvPicPr>
          <p:cNvPr id="10" name="Graphic 9" descr="Male profile outline">
            <a:extLst>
              <a:ext uri="{FF2B5EF4-FFF2-40B4-BE49-F238E27FC236}">
                <a16:creationId xmlns:a16="http://schemas.microsoft.com/office/drawing/2014/main" id="{F44A5BAA-ABB2-F7A8-219B-8DEB536603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2550" y="1869287"/>
            <a:ext cx="855709" cy="855709"/>
          </a:xfrm>
          <a:prstGeom prst="rect">
            <a:avLst/>
          </a:prstGeom>
        </p:spPr>
      </p:pic>
      <p:pic>
        <p:nvPicPr>
          <p:cNvPr id="34" name="Graphic 33" descr="Camera with solid fill">
            <a:extLst>
              <a:ext uri="{FF2B5EF4-FFF2-40B4-BE49-F238E27FC236}">
                <a16:creationId xmlns:a16="http://schemas.microsoft.com/office/drawing/2014/main" id="{9CC76DD0-5791-C261-3547-902F2A9DA6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50358" y="4087007"/>
            <a:ext cx="768557" cy="768557"/>
          </a:xfrm>
          <a:prstGeom prst="rect">
            <a:avLst/>
          </a:prstGeom>
        </p:spPr>
      </p:pic>
      <p:pic>
        <p:nvPicPr>
          <p:cNvPr id="36" name="Graphic 35" descr="Rocket with solid fill">
            <a:extLst>
              <a:ext uri="{FF2B5EF4-FFF2-40B4-BE49-F238E27FC236}">
                <a16:creationId xmlns:a16="http://schemas.microsoft.com/office/drawing/2014/main" id="{5E12CCE0-0484-7732-A06E-C68A5D2ACC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43284" y="2005863"/>
            <a:ext cx="759122" cy="759122"/>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AFC7D573-FC37-67B7-AB2B-70787A74A8AA}"/>
              </a:ext>
            </a:extLst>
          </p:cNvPr>
          <p:cNvPicPr>
            <a:picLocks noChangeAspect="1"/>
          </p:cNvPicPr>
          <p:nvPr/>
        </p:nvPicPr>
        <p:blipFill>
          <a:blip r:embed="rId16"/>
          <a:stretch>
            <a:fillRect/>
          </a:stretch>
        </p:blipFill>
        <p:spPr>
          <a:xfrm>
            <a:off x="7533728" y="4121484"/>
            <a:ext cx="789755" cy="702604"/>
          </a:xfrm>
          <a:prstGeom prst="rect">
            <a:avLst/>
          </a:prstGeom>
        </p:spPr>
      </p:pic>
      <p:pic>
        <p:nvPicPr>
          <p:cNvPr id="129" name="Audio 128">
            <a:hlinkClick r:id="" action="ppaction://media"/>
            <a:extLst>
              <a:ext uri="{FF2B5EF4-FFF2-40B4-BE49-F238E27FC236}">
                <a16:creationId xmlns:a16="http://schemas.microsoft.com/office/drawing/2014/main" id="{5A6A6CBB-656E-CF24-832A-D2AF5160B0F5}"/>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12498088"/>
      </p:ext>
    </p:extLst>
  </p:cSld>
  <p:clrMapOvr>
    <a:masterClrMapping/>
  </p:clrMapOvr>
  <mc:AlternateContent xmlns:mc="http://schemas.openxmlformats.org/markup-compatibility/2006">
    <mc:Choice xmlns:p14="http://schemas.microsoft.com/office/powerpoint/2010/main" Requires="p14">
      <p:transition spd="slow" p14:dur="2000" advTm="92059"/>
    </mc:Choice>
    <mc:Fallback>
      <p:transition spd="slow" advTm="92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EB8D-EB88-DA88-C79C-D2CB9A9740F4}"/>
              </a:ext>
            </a:extLst>
          </p:cNvPr>
          <p:cNvSpPr>
            <a:spLocks noGrp="1"/>
          </p:cNvSpPr>
          <p:nvPr>
            <p:ph type="title"/>
          </p:nvPr>
        </p:nvSpPr>
        <p:spPr/>
        <p:txBody>
          <a:bodyPr/>
          <a:lstStyle/>
          <a:p>
            <a:r>
              <a:rPr lang="en-CA" dirty="0"/>
              <a:t>Popularity</a:t>
            </a:r>
          </a:p>
        </p:txBody>
      </p:sp>
      <p:sp>
        <p:nvSpPr>
          <p:cNvPr id="28" name="TextBox 27">
            <a:extLst>
              <a:ext uri="{FF2B5EF4-FFF2-40B4-BE49-F238E27FC236}">
                <a16:creationId xmlns:a16="http://schemas.microsoft.com/office/drawing/2014/main" id="{030364EA-3299-4CD2-1616-13A4512FE1E4}"/>
              </a:ext>
            </a:extLst>
          </p:cNvPr>
          <p:cNvSpPr txBox="1"/>
          <p:nvPr/>
        </p:nvSpPr>
        <p:spPr>
          <a:xfrm flipH="1">
            <a:off x="3740727" y="1123837"/>
            <a:ext cx="7585364" cy="369332"/>
          </a:xfrm>
          <a:prstGeom prst="rect">
            <a:avLst/>
          </a:prstGeom>
          <a:noFill/>
        </p:spPr>
        <p:txBody>
          <a:bodyPr wrap="square" rtlCol="0">
            <a:spAutoFit/>
          </a:bodyPr>
          <a:lstStyle/>
          <a:p>
            <a:r>
              <a:rPr lang="en-US" b="1" i="0" dirty="0">
                <a:solidFill>
                  <a:srgbClr val="0F2741"/>
                </a:solidFill>
                <a:effectLst/>
                <a:latin typeface="Open Sans" panose="020B0606030504020204" pitchFamily="34" charset="0"/>
              </a:rPr>
              <a:t>Most used web frameworks among developers worldwide (2024) </a:t>
            </a:r>
            <a:endParaRPr lang="en-CA" dirty="0"/>
          </a:p>
        </p:txBody>
      </p:sp>
      <p:pic>
        <p:nvPicPr>
          <p:cNvPr id="38" name="Picture 37" descr="A graph of a bar chart&#10;&#10;Description automatically generated with medium confidence">
            <a:extLst>
              <a:ext uri="{FF2B5EF4-FFF2-40B4-BE49-F238E27FC236}">
                <a16:creationId xmlns:a16="http://schemas.microsoft.com/office/drawing/2014/main" id="{EBDE3B1C-3380-DE30-309E-3F7595D17362}"/>
              </a:ext>
            </a:extLst>
          </p:cNvPr>
          <p:cNvPicPr>
            <a:picLocks noChangeAspect="1"/>
          </p:cNvPicPr>
          <p:nvPr/>
        </p:nvPicPr>
        <p:blipFill>
          <a:blip r:embed="rId6"/>
          <a:stretch>
            <a:fillRect/>
          </a:stretch>
        </p:blipFill>
        <p:spPr>
          <a:xfrm>
            <a:off x="3740725" y="-7475437"/>
            <a:ext cx="7778216" cy="14094128"/>
          </a:xfrm>
          <a:prstGeom prst="rect">
            <a:avLst/>
          </a:prstGeom>
        </p:spPr>
      </p:pic>
      <p:sp>
        <p:nvSpPr>
          <p:cNvPr id="39" name="Rectangle 38">
            <a:extLst>
              <a:ext uri="{FF2B5EF4-FFF2-40B4-BE49-F238E27FC236}">
                <a16:creationId xmlns:a16="http://schemas.microsoft.com/office/drawing/2014/main" id="{BB075189-9631-A9BD-E7B4-3D19524A5E8F}"/>
              </a:ext>
            </a:extLst>
          </p:cNvPr>
          <p:cNvSpPr/>
          <p:nvPr/>
        </p:nvSpPr>
        <p:spPr>
          <a:xfrm>
            <a:off x="3564082" y="0"/>
            <a:ext cx="8219209" cy="10542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36" name="Content Placeholder 35">
            <a:extLst>
              <a:ext uri="{FF2B5EF4-FFF2-40B4-BE49-F238E27FC236}">
                <a16:creationId xmlns:a16="http://schemas.microsoft.com/office/drawing/2014/main" id="{DC265C4C-A3E5-D11C-1073-93ECF968646F}"/>
              </a:ext>
            </a:extLst>
          </p:cNvPr>
          <p:cNvPicPr>
            <a:picLocks noGrp="1" noChangeAspect="1"/>
          </p:cNvPicPr>
          <p:nvPr>
            <p:ph idx="1"/>
          </p:nvPr>
        </p:nvPicPr>
        <p:blipFill>
          <a:blip r:embed="rId7"/>
          <a:stretch>
            <a:fillRect/>
          </a:stretch>
        </p:blipFill>
        <p:spPr>
          <a:xfrm>
            <a:off x="3740726" y="739303"/>
            <a:ext cx="7778215" cy="544474"/>
          </a:xfrm>
        </p:spPr>
      </p:pic>
      <p:sp>
        <p:nvSpPr>
          <p:cNvPr id="40" name="Rectangle 39">
            <a:extLst>
              <a:ext uri="{FF2B5EF4-FFF2-40B4-BE49-F238E27FC236}">
                <a16:creationId xmlns:a16="http://schemas.microsoft.com/office/drawing/2014/main" id="{742C6DF8-F8E2-C714-D584-1BAA125C0AB6}"/>
              </a:ext>
            </a:extLst>
          </p:cNvPr>
          <p:cNvSpPr/>
          <p:nvPr/>
        </p:nvSpPr>
        <p:spPr>
          <a:xfrm>
            <a:off x="3564082" y="6109219"/>
            <a:ext cx="8219209" cy="7487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46" name="Audio 45">
            <a:hlinkClick r:id="" action="ppaction://media"/>
            <a:extLst>
              <a:ext uri="{FF2B5EF4-FFF2-40B4-BE49-F238E27FC236}">
                <a16:creationId xmlns:a16="http://schemas.microsoft.com/office/drawing/2014/main" id="{116AB1CA-A0B8-EEE1-C9B7-E596BE3A7E6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27038672"/>
      </p:ext>
    </p:extLst>
  </p:cSld>
  <p:clrMapOvr>
    <a:masterClrMapping/>
  </p:clrMapOvr>
  <mc:AlternateContent xmlns:mc="http://schemas.openxmlformats.org/markup-compatibility/2006">
    <mc:Choice xmlns:p14="http://schemas.microsoft.com/office/powerpoint/2010/main" Requires="p14">
      <p:transition spd="slow" p14:dur="2000" advTm="15479"/>
    </mc:Choice>
    <mc:Fallback>
      <p:transition spd="slow" advTm="15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82 -0.08958 L -0.00026 1.27616 " pathEditMode="relative" rAng="0" ptsTypes="AA">
                                      <p:cBhvr>
                                        <p:cTn id="10" dur="7700" fill="hold"/>
                                        <p:tgtEl>
                                          <p:spTgt spid="38"/>
                                        </p:tgtEl>
                                        <p:attrNameLst>
                                          <p:attrName>ppt_x</p:attrName>
                                          <p:attrName>ppt_y</p:attrName>
                                        </p:attrNameLst>
                                      </p:cBhvr>
                                      <p:rCtr x="-104" y="68287"/>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09F1D-334C-6B07-B544-8096A1D4C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F731B-4200-EE0F-92AD-C6CC1368CA37}"/>
              </a:ext>
            </a:extLst>
          </p:cNvPr>
          <p:cNvSpPr>
            <a:spLocks noGrp="1"/>
          </p:cNvSpPr>
          <p:nvPr>
            <p:ph type="title"/>
          </p:nvPr>
        </p:nvSpPr>
        <p:spPr/>
        <p:txBody>
          <a:bodyPr/>
          <a:lstStyle/>
          <a:p>
            <a:r>
              <a:rPr lang="en-CA" dirty="0"/>
              <a:t>Popularity</a:t>
            </a:r>
          </a:p>
        </p:txBody>
      </p:sp>
      <p:pic>
        <p:nvPicPr>
          <p:cNvPr id="21" name="Content Placeholder 20" descr="A graph of different colored lines&#10;&#10;Description automatically generated">
            <a:extLst>
              <a:ext uri="{FF2B5EF4-FFF2-40B4-BE49-F238E27FC236}">
                <a16:creationId xmlns:a16="http://schemas.microsoft.com/office/drawing/2014/main" id="{DBD751BD-87F7-491C-8632-C4897995060D}"/>
              </a:ext>
            </a:extLst>
          </p:cNvPr>
          <p:cNvPicPr>
            <a:picLocks noGrp="1" noChangeAspect="1"/>
          </p:cNvPicPr>
          <p:nvPr>
            <p:ph idx="1"/>
          </p:nvPr>
        </p:nvPicPr>
        <p:blipFill>
          <a:blip r:embed="rId6"/>
          <a:stretch>
            <a:fillRect/>
          </a:stretch>
        </p:blipFill>
        <p:spPr>
          <a:xfrm>
            <a:off x="3726078" y="1577226"/>
            <a:ext cx="7018628" cy="4587638"/>
          </a:xfrm>
        </p:spPr>
      </p:pic>
      <p:sp>
        <p:nvSpPr>
          <p:cNvPr id="3" name="TextBox 2">
            <a:extLst>
              <a:ext uri="{FF2B5EF4-FFF2-40B4-BE49-F238E27FC236}">
                <a16:creationId xmlns:a16="http://schemas.microsoft.com/office/drawing/2014/main" id="{0C9E965D-BFAC-5023-F052-4186CAB74E24}"/>
              </a:ext>
            </a:extLst>
          </p:cNvPr>
          <p:cNvSpPr txBox="1"/>
          <p:nvPr/>
        </p:nvSpPr>
        <p:spPr>
          <a:xfrm>
            <a:off x="5521036" y="1207894"/>
            <a:ext cx="6120246" cy="369332"/>
          </a:xfrm>
          <a:prstGeom prst="rect">
            <a:avLst/>
          </a:prstGeom>
          <a:noFill/>
        </p:spPr>
        <p:txBody>
          <a:bodyPr wrap="square" rtlCol="0">
            <a:spAutoFit/>
          </a:bodyPr>
          <a:lstStyle/>
          <a:p>
            <a:r>
              <a:rPr lang="en-CA" dirty="0"/>
              <a:t>Stack Overflow Surveys (July 2024)</a:t>
            </a:r>
          </a:p>
        </p:txBody>
      </p:sp>
      <p:pic>
        <p:nvPicPr>
          <p:cNvPr id="7" name="Picture 6" descr="A graph with different colored lines&#10;&#10;Description automatically generated">
            <a:extLst>
              <a:ext uri="{FF2B5EF4-FFF2-40B4-BE49-F238E27FC236}">
                <a16:creationId xmlns:a16="http://schemas.microsoft.com/office/drawing/2014/main" id="{BA355564-A1C9-659C-8020-BFA218143E63}"/>
              </a:ext>
            </a:extLst>
          </p:cNvPr>
          <p:cNvPicPr>
            <a:picLocks noChangeAspect="1"/>
          </p:cNvPicPr>
          <p:nvPr/>
        </p:nvPicPr>
        <p:blipFill>
          <a:blip r:embed="rId7"/>
          <a:stretch>
            <a:fillRect/>
          </a:stretch>
        </p:blipFill>
        <p:spPr>
          <a:xfrm>
            <a:off x="3589568" y="1117214"/>
            <a:ext cx="8198271" cy="5047650"/>
          </a:xfrm>
          <a:prstGeom prst="rect">
            <a:avLst/>
          </a:prstGeom>
        </p:spPr>
      </p:pic>
      <p:sp>
        <p:nvSpPr>
          <p:cNvPr id="8" name="TextBox 7">
            <a:extLst>
              <a:ext uri="{FF2B5EF4-FFF2-40B4-BE49-F238E27FC236}">
                <a16:creationId xmlns:a16="http://schemas.microsoft.com/office/drawing/2014/main" id="{B0BEDD33-8A07-9CAF-91B5-3A7AEACC9DA7}"/>
              </a:ext>
            </a:extLst>
          </p:cNvPr>
          <p:cNvSpPr txBox="1"/>
          <p:nvPr/>
        </p:nvSpPr>
        <p:spPr>
          <a:xfrm>
            <a:off x="4995359" y="977888"/>
            <a:ext cx="5185064" cy="369332"/>
          </a:xfrm>
          <a:prstGeom prst="rect">
            <a:avLst/>
          </a:prstGeom>
          <a:noFill/>
        </p:spPr>
        <p:txBody>
          <a:bodyPr wrap="square" rtlCol="0">
            <a:spAutoFit/>
          </a:bodyPr>
          <a:lstStyle/>
          <a:p>
            <a:r>
              <a:rPr lang="en-CA" dirty="0"/>
              <a:t>GitHub Repositories Using React (2024/6/19)</a:t>
            </a:r>
          </a:p>
        </p:txBody>
      </p:sp>
      <p:pic>
        <p:nvPicPr>
          <p:cNvPr id="35" name="Audio 34">
            <a:hlinkClick r:id="" action="ppaction://media"/>
            <a:extLst>
              <a:ext uri="{FF2B5EF4-FFF2-40B4-BE49-F238E27FC236}">
                <a16:creationId xmlns:a16="http://schemas.microsoft.com/office/drawing/2014/main" id="{031D326E-1EF6-FD39-C1FB-E459E680501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90626184"/>
      </p:ext>
    </p:extLst>
  </p:cSld>
  <p:clrMapOvr>
    <a:masterClrMapping/>
  </p:clrMapOvr>
  <mc:AlternateContent xmlns:mc="http://schemas.openxmlformats.org/markup-compatibility/2006">
    <mc:Choice xmlns:p14="http://schemas.microsoft.com/office/powerpoint/2010/main" Requires="p14">
      <p:transition spd="slow" p14:dur="2000" advTm="28476"/>
    </mc:Choice>
    <mc:Fallback>
      <p:transition spd="slow" advTm="28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1"/>
                                        </p:tgtEl>
                                      </p:cBhvr>
                                    </p:animEffect>
                                    <p:set>
                                      <p:cBhvr>
                                        <p:cTn id="11" dur="1" fill="hold">
                                          <p:stCondLst>
                                            <p:cond delay="499"/>
                                          </p:stCondLst>
                                        </p:cTn>
                                        <p:tgtEl>
                                          <p:spTgt spid="21"/>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5"/>
                </p:tgtEl>
              </p:cMediaNode>
            </p:audio>
          </p:childTnLst>
        </p:cTn>
      </p:par>
    </p:tnLst>
    <p:bldLst>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C55F-C425-EAC7-1068-80F1F3BB1F56}"/>
              </a:ext>
            </a:extLst>
          </p:cNvPr>
          <p:cNvSpPr>
            <a:spLocks noGrp="1"/>
          </p:cNvSpPr>
          <p:nvPr>
            <p:ph type="title"/>
          </p:nvPr>
        </p:nvSpPr>
        <p:spPr/>
        <p:txBody>
          <a:bodyPr/>
          <a:lstStyle/>
          <a:p>
            <a:r>
              <a:rPr lang="en-CA" dirty="0"/>
              <a:t>Component Based </a:t>
            </a:r>
          </a:p>
        </p:txBody>
      </p:sp>
      <p:pic>
        <p:nvPicPr>
          <p:cNvPr id="7" name="Content Placeholder 6" descr="A diagram of components&#10;&#10;Description automatically generated">
            <a:extLst>
              <a:ext uri="{FF2B5EF4-FFF2-40B4-BE49-F238E27FC236}">
                <a16:creationId xmlns:a16="http://schemas.microsoft.com/office/drawing/2014/main" id="{BD030983-D3BB-F685-2CF9-D705DAE3B9A8}"/>
              </a:ext>
            </a:extLst>
          </p:cNvPr>
          <p:cNvPicPr>
            <a:picLocks noGrp="1" noChangeAspect="1"/>
          </p:cNvPicPr>
          <p:nvPr>
            <p:ph idx="1"/>
          </p:nvPr>
        </p:nvPicPr>
        <p:blipFill>
          <a:blip r:embed="rId6"/>
          <a:stretch>
            <a:fillRect/>
          </a:stretch>
        </p:blipFill>
        <p:spPr>
          <a:xfrm>
            <a:off x="3468386" y="703863"/>
            <a:ext cx="2359631" cy="5121275"/>
          </a:xfrm>
        </p:spPr>
      </p:pic>
      <p:pic>
        <p:nvPicPr>
          <p:cNvPr id="9" name="Picture 8" descr="A neon sign on a building&#10;&#10;Description automatically generated">
            <a:extLst>
              <a:ext uri="{FF2B5EF4-FFF2-40B4-BE49-F238E27FC236}">
                <a16:creationId xmlns:a16="http://schemas.microsoft.com/office/drawing/2014/main" id="{37CD408B-8170-E16B-9E84-CD245CC0E572}"/>
              </a:ext>
            </a:extLst>
          </p:cNvPr>
          <p:cNvPicPr>
            <a:picLocks noChangeAspect="1"/>
          </p:cNvPicPr>
          <p:nvPr/>
        </p:nvPicPr>
        <p:blipFill>
          <a:blip r:embed="rId7"/>
          <a:stretch>
            <a:fillRect/>
          </a:stretch>
        </p:blipFill>
        <p:spPr>
          <a:xfrm>
            <a:off x="7543799" y="883227"/>
            <a:ext cx="3394364" cy="5091546"/>
          </a:xfrm>
          <a:prstGeom prst="rect">
            <a:avLst/>
          </a:prstGeom>
          <a:ln w="12700">
            <a:solidFill>
              <a:schemeClr val="accent1"/>
            </a:solidFill>
          </a:ln>
        </p:spPr>
      </p:pic>
      <p:sp>
        <p:nvSpPr>
          <p:cNvPr id="29" name="Arrow: Right 28">
            <a:extLst>
              <a:ext uri="{FF2B5EF4-FFF2-40B4-BE49-F238E27FC236}">
                <a16:creationId xmlns:a16="http://schemas.microsoft.com/office/drawing/2014/main" id="{2540BA40-AF27-C628-6AD6-2244E8E6FBAB}"/>
              </a:ext>
            </a:extLst>
          </p:cNvPr>
          <p:cNvSpPr/>
          <p:nvPr/>
        </p:nvSpPr>
        <p:spPr>
          <a:xfrm>
            <a:off x="5080258" y="1499550"/>
            <a:ext cx="2463541" cy="484632"/>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50000"/>
                </a:schemeClr>
              </a:solidFill>
            </a:endParaRPr>
          </a:p>
        </p:txBody>
      </p:sp>
      <p:sp>
        <p:nvSpPr>
          <p:cNvPr id="30" name="Arrow: Right 29">
            <a:extLst>
              <a:ext uri="{FF2B5EF4-FFF2-40B4-BE49-F238E27FC236}">
                <a16:creationId xmlns:a16="http://schemas.microsoft.com/office/drawing/2014/main" id="{E895737A-9E2F-C3EA-5FF1-C422034D1E88}"/>
              </a:ext>
            </a:extLst>
          </p:cNvPr>
          <p:cNvSpPr/>
          <p:nvPr/>
        </p:nvSpPr>
        <p:spPr>
          <a:xfrm>
            <a:off x="5080258" y="2779869"/>
            <a:ext cx="1497187" cy="484632"/>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Arrow: Right 30">
            <a:extLst>
              <a:ext uri="{FF2B5EF4-FFF2-40B4-BE49-F238E27FC236}">
                <a16:creationId xmlns:a16="http://schemas.microsoft.com/office/drawing/2014/main" id="{E1C7D942-F47D-4706-106E-EED0AAED4274}"/>
              </a:ext>
            </a:extLst>
          </p:cNvPr>
          <p:cNvSpPr/>
          <p:nvPr/>
        </p:nvSpPr>
        <p:spPr>
          <a:xfrm>
            <a:off x="5094113" y="4002774"/>
            <a:ext cx="3075708" cy="484632"/>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Right 31">
            <a:extLst>
              <a:ext uri="{FF2B5EF4-FFF2-40B4-BE49-F238E27FC236}">
                <a16:creationId xmlns:a16="http://schemas.microsoft.com/office/drawing/2014/main" id="{FCBC14D2-F29B-1D7A-B623-37083317F3A8}"/>
              </a:ext>
            </a:extLst>
          </p:cNvPr>
          <p:cNvSpPr/>
          <p:nvPr/>
        </p:nvSpPr>
        <p:spPr>
          <a:xfrm>
            <a:off x="5094113" y="5229108"/>
            <a:ext cx="2275609" cy="484632"/>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33" descr="A group of people playing poker&#10;&#10;Description automatically generated">
            <a:extLst>
              <a:ext uri="{FF2B5EF4-FFF2-40B4-BE49-F238E27FC236}">
                <a16:creationId xmlns:a16="http://schemas.microsoft.com/office/drawing/2014/main" id="{D3FB3F30-B7F1-836F-5F20-03A71EC522F3}"/>
              </a:ext>
            </a:extLst>
          </p:cNvPr>
          <p:cNvPicPr>
            <a:picLocks noChangeAspect="1"/>
          </p:cNvPicPr>
          <p:nvPr/>
        </p:nvPicPr>
        <p:blipFill>
          <a:blip r:embed="rId8"/>
          <a:stretch>
            <a:fillRect/>
          </a:stretch>
        </p:blipFill>
        <p:spPr>
          <a:xfrm>
            <a:off x="6653470" y="1621500"/>
            <a:ext cx="4958487" cy="3117238"/>
          </a:xfrm>
          <a:prstGeom prst="rect">
            <a:avLst/>
          </a:prstGeom>
          <a:ln w="28575">
            <a:solidFill>
              <a:schemeClr val="accent1">
                <a:lumMod val="75000"/>
              </a:schemeClr>
            </a:solidFill>
          </a:ln>
        </p:spPr>
      </p:pic>
      <p:pic>
        <p:nvPicPr>
          <p:cNvPr id="36" name="Picture 35" descr="A close-up of a poker table&#10;&#10;Description automatically generated">
            <a:extLst>
              <a:ext uri="{FF2B5EF4-FFF2-40B4-BE49-F238E27FC236}">
                <a16:creationId xmlns:a16="http://schemas.microsoft.com/office/drawing/2014/main" id="{ED0EDD1A-3DD2-655B-3567-F70593D6D398}"/>
              </a:ext>
            </a:extLst>
          </p:cNvPr>
          <p:cNvPicPr>
            <a:picLocks noChangeAspect="1"/>
          </p:cNvPicPr>
          <p:nvPr/>
        </p:nvPicPr>
        <p:blipFill>
          <a:blip r:embed="rId9"/>
          <a:stretch>
            <a:fillRect/>
          </a:stretch>
        </p:blipFill>
        <p:spPr>
          <a:xfrm>
            <a:off x="8245846" y="883227"/>
            <a:ext cx="3511232" cy="5259327"/>
          </a:xfrm>
          <a:prstGeom prst="rect">
            <a:avLst/>
          </a:prstGeom>
          <a:ln w="28575">
            <a:solidFill>
              <a:schemeClr val="accent1">
                <a:lumMod val="60000"/>
                <a:lumOff val="40000"/>
              </a:schemeClr>
            </a:solidFill>
          </a:ln>
        </p:spPr>
      </p:pic>
      <p:pic>
        <p:nvPicPr>
          <p:cNvPr id="38" name="Picture 37" descr="A pile of playing cards&#10;&#10;Description automatically generated">
            <a:extLst>
              <a:ext uri="{FF2B5EF4-FFF2-40B4-BE49-F238E27FC236}">
                <a16:creationId xmlns:a16="http://schemas.microsoft.com/office/drawing/2014/main" id="{4252C736-08AB-2694-186D-F0C50634A332}"/>
              </a:ext>
            </a:extLst>
          </p:cNvPr>
          <p:cNvPicPr>
            <a:picLocks noChangeAspect="1"/>
          </p:cNvPicPr>
          <p:nvPr/>
        </p:nvPicPr>
        <p:blipFill>
          <a:blip r:embed="rId10"/>
          <a:stretch>
            <a:fillRect/>
          </a:stretch>
        </p:blipFill>
        <p:spPr>
          <a:xfrm>
            <a:off x="7496057" y="4226362"/>
            <a:ext cx="3178893" cy="2119262"/>
          </a:xfrm>
          <a:prstGeom prst="rect">
            <a:avLst/>
          </a:prstGeom>
          <a:ln w="28575">
            <a:solidFill>
              <a:schemeClr val="accent1">
                <a:lumMod val="40000"/>
                <a:lumOff val="60000"/>
              </a:schemeClr>
            </a:solidFill>
          </a:ln>
        </p:spPr>
      </p:pic>
      <p:pic>
        <p:nvPicPr>
          <p:cNvPr id="50" name="Audio 49">
            <a:hlinkClick r:id="" action="ppaction://media"/>
            <a:extLst>
              <a:ext uri="{FF2B5EF4-FFF2-40B4-BE49-F238E27FC236}">
                <a16:creationId xmlns:a16="http://schemas.microsoft.com/office/drawing/2014/main" id="{52BAE87F-0EE2-1299-025D-D6C323D33F58}"/>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02536286"/>
      </p:ext>
    </p:extLst>
  </p:cSld>
  <p:clrMapOvr>
    <a:masterClrMapping/>
  </p:clrMapOvr>
  <mc:AlternateContent xmlns:mc="http://schemas.openxmlformats.org/markup-compatibility/2006">
    <mc:Choice xmlns:p14="http://schemas.microsoft.com/office/powerpoint/2010/main" Requires="p14">
      <p:transition spd="slow" p14:dur="2000" advTm="77846"/>
    </mc:Choice>
    <mc:Fallback>
      <p:transition spd="slow" advTm="77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50"/>
                </p:tgtEl>
              </p:cMediaNode>
            </p:audio>
          </p:childTnLst>
        </p:cTn>
      </p:par>
    </p:tnLst>
    <p:bldLst>
      <p:bldP spid="29" grpId="0" animBg="1"/>
      <p:bldP spid="29" grpId="1" animBg="1"/>
      <p:bldP spid="30" grpId="0" animBg="1"/>
      <p:bldP spid="30" grpId="1" animBg="1"/>
      <p:bldP spid="31" grpId="0" animBg="1"/>
      <p:bldP spid="31" grpId="1"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1A6C-E51F-F048-0BD7-142D4AEC0BE5}"/>
              </a:ext>
            </a:extLst>
          </p:cNvPr>
          <p:cNvSpPr>
            <a:spLocks noGrp="1"/>
          </p:cNvSpPr>
          <p:nvPr>
            <p:ph type="title"/>
          </p:nvPr>
        </p:nvSpPr>
        <p:spPr/>
        <p:txBody>
          <a:bodyPr/>
          <a:lstStyle/>
          <a:p>
            <a:r>
              <a:rPr lang="en-CA" dirty="0"/>
              <a:t>Virtual DOM</a:t>
            </a:r>
          </a:p>
        </p:txBody>
      </p:sp>
      <p:sp>
        <p:nvSpPr>
          <p:cNvPr id="3" name="Content Placeholder 2">
            <a:extLst>
              <a:ext uri="{FF2B5EF4-FFF2-40B4-BE49-F238E27FC236}">
                <a16:creationId xmlns:a16="http://schemas.microsoft.com/office/drawing/2014/main" id="{D3089156-7509-40C3-EBA0-BD5A012EFE5C}"/>
              </a:ext>
            </a:extLst>
          </p:cNvPr>
          <p:cNvSpPr>
            <a:spLocks noGrp="1"/>
          </p:cNvSpPr>
          <p:nvPr>
            <p:ph idx="1"/>
          </p:nvPr>
        </p:nvSpPr>
        <p:spPr>
          <a:xfrm>
            <a:off x="3515977" y="-715310"/>
            <a:ext cx="7315200" cy="5120640"/>
          </a:xfrm>
        </p:spPr>
        <p:txBody>
          <a:bodyPr/>
          <a:lstStyle/>
          <a:p>
            <a:r>
              <a:rPr lang="en-CA" dirty="0"/>
              <a:t>Tracks changes in the user interface and reduces the time to visually render changes to the website on the screen</a:t>
            </a:r>
          </a:p>
          <a:p>
            <a:r>
              <a:rPr lang="en-CA" dirty="0"/>
              <a:t>Only apply the changes necessary, do not change the whole screen each time some small part is updated</a:t>
            </a:r>
          </a:p>
          <a:p>
            <a:r>
              <a:rPr lang="en-CA" dirty="0"/>
              <a:t>Ensures standard behavior across all browsers</a:t>
            </a:r>
          </a:p>
        </p:txBody>
      </p:sp>
      <p:pic>
        <p:nvPicPr>
          <p:cNvPr id="1032" name="Picture 8">
            <a:extLst>
              <a:ext uri="{FF2B5EF4-FFF2-40B4-BE49-F238E27FC236}">
                <a16:creationId xmlns:a16="http://schemas.microsoft.com/office/drawing/2014/main" id="{3E851F5C-F3BB-7171-8CF3-6695E5612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1318" y="2903050"/>
            <a:ext cx="4509656" cy="300455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29" name="Audio 28">
            <a:hlinkClick r:id="" action="ppaction://media"/>
            <a:extLst>
              <a:ext uri="{FF2B5EF4-FFF2-40B4-BE49-F238E27FC236}">
                <a16:creationId xmlns:a16="http://schemas.microsoft.com/office/drawing/2014/main" id="{5CDB5F03-17DD-1F67-DCC5-F8E687594C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56169902"/>
      </p:ext>
    </p:extLst>
  </p:cSld>
  <p:clrMapOvr>
    <a:masterClrMapping/>
  </p:clrMapOvr>
  <mc:AlternateContent xmlns:mc="http://schemas.openxmlformats.org/markup-compatibility/2006">
    <mc:Choice xmlns:p14="http://schemas.microsoft.com/office/powerpoint/2010/main" Requires="p14">
      <p:transition spd="slow" p14:dur="2000" advTm="73735"/>
    </mc:Choice>
    <mc:Fallback>
      <p:transition spd="slow" advTm="73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F92E7-7E8A-45FC-8A22-35732CBBA8EF}"/>
              </a:ext>
            </a:extLst>
          </p:cNvPr>
          <p:cNvSpPr>
            <a:spLocks noGrp="1"/>
          </p:cNvSpPr>
          <p:nvPr>
            <p:ph type="title"/>
          </p:nvPr>
        </p:nvSpPr>
        <p:spPr/>
        <p:txBody>
          <a:bodyPr/>
          <a:lstStyle/>
          <a:p>
            <a:r>
              <a:rPr lang="en-CA" dirty="0" err="1"/>
              <a:t>AirBNB</a:t>
            </a:r>
            <a:r>
              <a:rPr lang="en-CA" dirty="0"/>
              <a:t> React Page</a:t>
            </a:r>
          </a:p>
        </p:txBody>
      </p:sp>
      <p:pic>
        <p:nvPicPr>
          <p:cNvPr id="5" name="Content Placeholder 4" descr="A screenshot of a website&#10;&#10;Description automatically generated">
            <a:extLst>
              <a:ext uri="{FF2B5EF4-FFF2-40B4-BE49-F238E27FC236}">
                <a16:creationId xmlns:a16="http://schemas.microsoft.com/office/drawing/2014/main" id="{12E262B7-1C9C-BAB6-5A2E-2F168C8BE599}"/>
              </a:ext>
            </a:extLst>
          </p:cNvPr>
          <p:cNvPicPr>
            <a:picLocks noGrp="1" noChangeAspect="1"/>
          </p:cNvPicPr>
          <p:nvPr>
            <p:ph idx="1"/>
          </p:nvPr>
        </p:nvPicPr>
        <p:blipFill>
          <a:blip r:embed="rId6"/>
          <a:stretch>
            <a:fillRect/>
          </a:stretch>
        </p:blipFill>
        <p:spPr>
          <a:xfrm>
            <a:off x="0" y="0"/>
            <a:ext cx="12192000" cy="6858000"/>
          </a:xfrm>
        </p:spPr>
      </p:pic>
      <p:pic>
        <p:nvPicPr>
          <p:cNvPr id="7" name="Picture 6" descr="A screenshot of a website&#10;&#10;Description automatically generated">
            <a:extLst>
              <a:ext uri="{FF2B5EF4-FFF2-40B4-BE49-F238E27FC236}">
                <a16:creationId xmlns:a16="http://schemas.microsoft.com/office/drawing/2014/main" id="{1E4AB6C9-017F-19D1-70FC-7C4D02292470}"/>
              </a:ext>
            </a:extLst>
          </p:cNvPr>
          <p:cNvPicPr>
            <a:picLocks noChangeAspect="1"/>
          </p:cNvPicPr>
          <p:nvPr/>
        </p:nvPicPr>
        <p:blipFill>
          <a:blip r:embed="rId7"/>
          <a:stretch>
            <a:fillRect/>
          </a:stretch>
        </p:blipFill>
        <p:spPr>
          <a:xfrm>
            <a:off x="-1" y="0"/>
            <a:ext cx="12192001" cy="6858000"/>
          </a:xfrm>
          <a:prstGeom prst="rect">
            <a:avLst/>
          </a:prstGeom>
        </p:spPr>
      </p:pic>
      <p:pic>
        <p:nvPicPr>
          <p:cNvPr id="15" name="Audio 14">
            <a:hlinkClick r:id="" action="ppaction://media"/>
            <a:extLst>
              <a:ext uri="{FF2B5EF4-FFF2-40B4-BE49-F238E27FC236}">
                <a16:creationId xmlns:a16="http://schemas.microsoft.com/office/drawing/2014/main" id="{D70E87A4-1CD6-05C9-4055-E5FE4AAA141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38139124"/>
      </p:ext>
    </p:extLst>
  </p:cSld>
  <p:clrMapOvr>
    <a:masterClrMapping/>
  </p:clrMapOvr>
  <mc:AlternateContent xmlns:mc="http://schemas.openxmlformats.org/markup-compatibility/2006">
    <mc:Choice xmlns:p14="http://schemas.microsoft.com/office/powerpoint/2010/main" Requires="p14">
      <p:transition spd="slow" p14:dur="2000" advTm="77951"/>
    </mc:Choice>
    <mc:Fallback>
      <p:transition spd="slow" advTm="7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22EF-9D80-A4A5-475A-794568431BB7}"/>
              </a:ext>
            </a:extLst>
          </p:cNvPr>
          <p:cNvSpPr>
            <a:spLocks noGrp="1"/>
          </p:cNvSpPr>
          <p:nvPr>
            <p:ph type="title"/>
          </p:nvPr>
        </p:nvSpPr>
        <p:spPr>
          <a:xfrm>
            <a:off x="252919" y="1123837"/>
            <a:ext cx="2947482" cy="3884581"/>
          </a:xfrm>
        </p:spPr>
        <p:txBody>
          <a:bodyPr>
            <a:normAutofit/>
          </a:bodyPr>
          <a:lstStyle/>
          <a:p>
            <a:r>
              <a:rPr lang="en-CA" sz="3400" dirty="0"/>
              <a:t>Canadian Army</a:t>
            </a:r>
          </a:p>
        </p:txBody>
      </p:sp>
      <p:sp>
        <p:nvSpPr>
          <p:cNvPr id="3" name="Content Placeholder 2">
            <a:extLst>
              <a:ext uri="{FF2B5EF4-FFF2-40B4-BE49-F238E27FC236}">
                <a16:creationId xmlns:a16="http://schemas.microsoft.com/office/drawing/2014/main" id="{837F0AE4-4E93-C12F-99A3-E307BD5E6B5E}"/>
              </a:ext>
            </a:extLst>
          </p:cNvPr>
          <p:cNvSpPr>
            <a:spLocks noGrp="1"/>
          </p:cNvSpPr>
          <p:nvPr>
            <p:ph idx="1"/>
          </p:nvPr>
        </p:nvSpPr>
        <p:spPr>
          <a:xfrm>
            <a:off x="3869268" y="864108"/>
            <a:ext cx="7315200" cy="3042874"/>
          </a:xfrm>
        </p:spPr>
        <p:txBody>
          <a:bodyPr/>
          <a:lstStyle/>
          <a:p>
            <a:r>
              <a:rPr lang="en-CA" dirty="0"/>
              <a:t>Faster load times, better performance</a:t>
            </a:r>
          </a:p>
          <a:p>
            <a:r>
              <a:rPr lang="en-CA" dirty="0"/>
              <a:t>Open-source and free to use, does not require a premium license</a:t>
            </a:r>
          </a:p>
          <a:p>
            <a:r>
              <a:rPr lang="en-CA" dirty="0"/>
              <a:t>More flexibility and strong community support</a:t>
            </a:r>
          </a:p>
          <a:p>
            <a:r>
              <a:rPr lang="en-CA" dirty="0"/>
              <a:t>Can handle large volumes of data updates</a:t>
            </a:r>
          </a:p>
          <a:p>
            <a:r>
              <a:rPr lang="en-CA" dirty="0"/>
              <a:t>Great for dynamic and complicated interfaces with lots of reusable elements that could be used elsewhere</a:t>
            </a:r>
          </a:p>
        </p:txBody>
      </p:sp>
      <p:pic>
        <p:nvPicPr>
          <p:cNvPr id="10" name="Picture 9" descr="A red maple leaf on a black background&#10;&#10;Description automatically generated">
            <a:extLst>
              <a:ext uri="{FF2B5EF4-FFF2-40B4-BE49-F238E27FC236}">
                <a16:creationId xmlns:a16="http://schemas.microsoft.com/office/drawing/2014/main" id="{DD7D5826-1F91-9CAF-8B21-87CA58BA5486}"/>
              </a:ext>
            </a:extLst>
          </p:cNvPr>
          <p:cNvPicPr>
            <a:picLocks noChangeAspect="1"/>
          </p:cNvPicPr>
          <p:nvPr/>
        </p:nvPicPr>
        <p:blipFill>
          <a:blip r:embed="rId6"/>
          <a:stretch>
            <a:fillRect/>
          </a:stretch>
        </p:blipFill>
        <p:spPr>
          <a:xfrm>
            <a:off x="1021898" y="3484608"/>
            <a:ext cx="1409524" cy="1523810"/>
          </a:xfrm>
          <a:prstGeom prst="rect">
            <a:avLst/>
          </a:prstGeom>
        </p:spPr>
      </p:pic>
      <p:pic>
        <p:nvPicPr>
          <p:cNvPr id="12" name="Picture 11" descr="A purple circle with text&#10;&#10;Description automatically generated">
            <a:extLst>
              <a:ext uri="{FF2B5EF4-FFF2-40B4-BE49-F238E27FC236}">
                <a16:creationId xmlns:a16="http://schemas.microsoft.com/office/drawing/2014/main" id="{456EE994-1926-21A5-B95E-A8FEB9479F04}"/>
              </a:ext>
            </a:extLst>
          </p:cNvPr>
          <p:cNvPicPr>
            <a:picLocks noChangeAspect="1"/>
          </p:cNvPicPr>
          <p:nvPr/>
        </p:nvPicPr>
        <p:blipFill>
          <a:blip r:embed="rId7"/>
          <a:stretch>
            <a:fillRect/>
          </a:stretch>
        </p:blipFill>
        <p:spPr>
          <a:xfrm>
            <a:off x="3744577" y="4082835"/>
            <a:ext cx="2040297" cy="175482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451C9AE-BDA8-F8B0-3BC6-DCB235D1CE4E}"/>
              </a:ext>
            </a:extLst>
          </p:cNvPr>
          <p:cNvPicPr>
            <a:picLocks noChangeAspect="1"/>
          </p:cNvPicPr>
          <p:nvPr/>
        </p:nvPicPr>
        <p:blipFill>
          <a:blip r:embed="rId8"/>
          <a:stretch>
            <a:fillRect/>
          </a:stretch>
        </p:blipFill>
        <p:spPr>
          <a:xfrm>
            <a:off x="5634271" y="3605644"/>
            <a:ext cx="2552399" cy="2232015"/>
          </a:xfrm>
          <a:prstGeom prst="rect">
            <a:avLst/>
          </a:prstGeom>
        </p:spPr>
      </p:pic>
      <p:pic>
        <p:nvPicPr>
          <p:cNvPr id="16" name="Picture 15" descr="A drawing of a box with a data being poured into it&#10;&#10;Description automatically generated with medium confidence">
            <a:extLst>
              <a:ext uri="{FF2B5EF4-FFF2-40B4-BE49-F238E27FC236}">
                <a16:creationId xmlns:a16="http://schemas.microsoft.com/office/drawing/2014/main" id="{7E7B2147-9744-8DCA-9897-45FB15BBAA09}"/>
              </a:ext>
            </a:extLst>
          </p:cNvPr>
          <p:cNvPicPr>
            <a:picLocks noChangeAspect="1"/>
          </p:cNvPicPr>
          <p:nvPr/>
        </p:nvPicPr>
        <p:blipFill>
          <a:blip r:embed="rId9"/>
          <a:stretch>
            <a:fillRect/>
          </a:stretch>
        </p:blipFill>
        <p:spPr>
          <a:xfrm>
            <a:off x="8384098" y="3985047"/>
            <a:ext cx="2957579" cy="1774547"/>
          </a:xfrm>
          <a:prstGeom prst="rect">
            <a:avLst/>
          </a:prstGeom>
        </p:spPr>
      </p:pic>
      <p:pic>
        <p:nvPicPr>
          <p:cNvPr id="35" name="Audio 34">
            <a:hlinkClick r:id="" action="ppaction://media"/>
            <a:extLst>
              <a:ext uri="{FF2B5EF4-FFF2-40B4-BE49-F238E27FC236}">
                <a16:creationId xmlns:a16="http://schemas.microsoft.com/office/drawing/2014/main" id="{6E530A61-83D8-A69D-FF78-2DCEC40BE449}"/>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4790479"/>
      </p:ext>
    </p:extLst>
  </p:cSld>
  <p:clrMapOvr>
    <a:masterClrMapping/>
  </p:clrMapOvr>
  <mc:AlternateContent xmlns:mc="http://schemas.openxmlformats.org/markup-compatibility/2006">
    <mc:Choice xmlns:p14="http://schemas.microsoft.com/office/powerpoint/2010/main" Requires="p14">
      <p:transition spd="slow" p14:dur="2000" advTm="72110"/>
    </mc:Choice>
    <mc:Fallback>
      <p:transition spd="slow" advTm="7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7|2.6|8.2"/>
</p:tagLst>
</file>

<file path=ppt/tags/tag2.xml><?xml version="1.0" encoding="utf-8"?>
<p:tagLst xmlns:a="http://schemas.openxmlformats.org/drawingml/2006/main" xmlns:r="http://schemas.openxmlformats.org/officeDocument/2006/relationships" xmlns:p="http://schemas.openxmlformats.org/presentationml/2006/main">
  <p:tag name="TIMING" val="|0.7|22.8|8|14|18.5|17.5"/>
</p:tagLst>
</file>

<file path=ppt/tags/tag3.xml><?xml version="1.0" encoding="utf-8"?>
<p:tagLst xmlns:a="http://schemas.openxmlformats.org/drawingml/2006/main" xmlns:r="http://schemas.openxmlformats.org/officeDocument/2006/relationships" xmlns:p="http://schemas.openxmlformats.org/presentationml/2006/main">
  <p:tag name="TIMING" val="|4.5"/>
</p:tagLst>
</file>

<file path=ppt/tags/tag4.xml><?xml version="1.0" encoding="utf-8"?>
<p:tagLst xmlns:a="http://schemas.openxmlformats.org/drawingml/2006/main" xmlns:r="http://schemas.openxmlformats.org/officeDocument/2006/relationships" xmlns:p="http://schemas.openxmlformats.org/presentationml/2006/main">
  <p:tag name="TIMING" val="|16.9"/>
</p:tagLst>
</file>

<file path=ppt/tags/tag5.xml><?xml version="1.0" encoding="utf-8"?>
<p:tagLst xmlns:a="http://schemas.openxmlformats.org/drawingml/2006/main" xmlns:r="http://schemas.openxmlformats.org/officeDocument/2006/relationships" xmlns:p="http://schemas.openxmlformats.org/presentationml/2006/main">
  <p:tag name="TIMING" val="|38.3|3.5|1.1|7.2|1.4|10|0.8|1.7"/>
</p:tagLst>
</file>

<file path=ppt/tags/tag6.xml><?xml version="1.0" encoding="utf-8"?>
<p:tagLst xmlns:a="http://schemas.openxmlformats.org/drawingml/2006/main" xmlns:r="http://schemas.openxmlformats.org/officeDocument/2006/relationships" xmlns:p="http://schemas.openxmlformats.org/presentationml/2006/main">
  <p:tag name="TIMING" val="|46.3"/>
</p:tagLst>
</file>

<file path=ppt/tags/tag7.xml><?xml version="1.0" encoding="utf-8"?>
<p:tagLst xmlns:a="http://schemas.openxmlformats.org/drawingml/2006/main" xmlns:r="http://schemas.openxmlformats.org/officeDocument/2006/relationships" xmlns:p="http://schemas.openxmlformats.org/presentationml/2006/main">
  <p:tag name="TIMING" val="|23.5"/>
</p:tagLst>
</file>

<file path=ppt/tags/tag8.xml><?xml version="1.0" encoding="utf-8"?>
<p:tagLst xmlns:a="http://schemas.openxmlformats.org/drawingml/2006/main" xmlns:r="http://schemas.openxmlformats.org/officeDocument/2006/relationships" xmlns:p="http://schemas.openxmlformats.org/presentationml/2006/main">
  <p:tag name="TIMING" val="|12.1|4.9|5.2"/>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54B882F1845D488BE77583CF85CA12" ma:contentTypeVersion="15" ma:contentTypeDescription="Create a new document." ma:contentTypeScope="" ma:versionID="085878f82c9c0cdad81be2f0ca86ab3c">
  <xsd:schema xmlns:xsd="http://www.w3.org/2001/XMLSchema" xmlns:xs="http://www.w3.org/2001/XMLSchema" xmlns:p="http://schemas.microsoft.com/office/2006/metadata/properties" xmlns:ns3="6331f0f5-f8c8-4012-b1c1-cb32d59b96ae" xmlns:ns4="0c7c4e15-c501-4aaa-b062-0fb8845178d4" targetNamespace="http://schemas.microsoft.com/office/2006/metadata/properties" ma:root="true" ma:fieldsID="1640eaded3060ef14598424a0bc6b138" ns3:_="" ns4:_="">
    <xsd:import namespace="6331f0f5-f8c8-4012-b1c1-cb32d59b96ae"/>
    <xsd:import namespace="0c7c4e15-c501-4aaa-b062-0fb8845178d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element ref="ns3:_activity" minOccurs="0"/>
                <xsd:element ref="ns3:MediaServiceSearchProperties"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31f0f5-f8c8-4012-b1c1-cb32d59b96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7c4e15-c501-4aaa-b062-0fb8845178d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331f0f5-f8c8-4012-b1c1-cb32d59b96ae" xsi:nil="true"/>
  </documentManagement>
</p:properties>
</file>

<file path=customXml/itemProps1.xml><?xml version="1.0" encoding="utf-8"?>
<ds:datastoreItem xmlns:ds="http://schemas.openxmlformats.org/officeDocument/2006/customXml" ds:itemID="{1622A196-D4BB-41E4-9F50-2838464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31f0f5-f8c8-4012-b1c1-cb32d59b96ae"/>
    <ds:schemaRef ds:uri="0c7c4e15-c501-4aaa-b062-0fb8845178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D87CD1-6DD4-4B5F-9BE8-329F38D0A802}">
  <ds:schemaRefs>
    <ds:schemaRef ds:uri="http://schemas.microsoft.com/sharepoint/v3/contenttype/forms"/>
  </ds:schemaRefs>
</ds:datastoreItem>
</file>

<file path=customXml/itemProps3.xml><?xml version="1.0" encoding="utf-8"?>
<ds:datastoreItem xmlns:ds="http://schemas.openxmlformats.org/officeDocument/2006/customXml" ds:itemID="{B90D8273-1EBB-4161-8979-4982D55490CF}">
  <ds:schemaRefs>
    <ds:schemaRef ds:uri="6331f0f5-f8c8-4012-b1c1-cb32d59b96ae"/>
    <ds:schemaRef ds:uri="http://purl.org/dc/elements/1.1/"/>
    <ds:schemaRef ds:uri="http://schemas.microsoft.com/office/2006/metadata/properties"/>
    <ds:schemaRef ds:uri="0c7c4e15-c501-4aaa-b062-0fb8845178d4"/>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1061</TotalTime>
  <Words>2590</Words>
  <Application>Microsoft Office PowerPoint</Application>
  <PresentationFormat>Widescreen</PresentationFormat>
  <Paragraphs>82</Paragraphs>
  <Slides>10</Slides>
  <Notes>10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Corbel</vt:lpstr>
      <vt:lpstr>Inter</vt:lpstr>
      <vt:lpstr>Open Sans</vt:lpstr>
      <vt:lpstr>Wingdings 2</vt:lpstr>
      <vt:lpstr>Frame</vt:lpstr>
      <vt:lpstr>React</vt:lpstr>
      <vt:lpstr>What is React?</vt:lpstr>
      <vt:lpstr>History of React </vt:lpstr>
      <vt:lpstr>Popularity</vt:lpstr>
      <vt:lpstr>Popularity</vt:lpstr>
      <vt:lpstr>Component Based </vt:lpstr>
      <vt:lpstr>Virtual DOM</vt:lpstr>
      <vt:lpstr>AirBNB React Page</vt:lpstr>
      <vt:lpstr>Canadian Army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Zolotukhin</dc:creator>
  <cp:lastModifiedBy>Vladislav Zolotukhin</cp:lastModifiedBy>
  <cp:revision>6</cp:revision>
  <dcterms:created xsi:type="dcterms:W3CDTF">2025-02-13T04:12:55Z</dcterms:created>
  <dcterms:modified xsi:type="dcterms:W3CDTF">2025-02-13T21:54:42Z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0x0101004054B882F1845D488BE77583CF85CA12</vt:lpwstr>
  </property>
</Properties>
</file>